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44" r:id="rId1"/>
  </p:sldMasterIdLst>
  <p:notesMasterIdLst>
    <p:notesMasterId r:id="rId25"/>
  </p:notesMasterIdLst>
  <p:sldIdLst>
    <p:sldId id="256" r:id="rId2"/>
    <p:sldId id="276" r:id="rId3"/>
    <p:sldId id="274" r:id="rId4"/>
    <p:sldId id="275" r:id="rId5"/>
    <p:sldId id="277" r:id="rId6"/>
    <p:sldId id="278" r:id="rId7"/>
    <p:sldId id="270" r:id="rId8"/>
    <p:sldId id="272" r:id="rId9"/>
    <p:sldId id="313" r:id="rId10"/>
    <p:sldId id="310" r:id="rId11"/>
    <p:sldId id="311" r:id="rId12"/>
    <p:sldId id="312" r:id="rId13"/>
    <p:sldId id="271" r:id="rId14"/>
    <p:sldId id="265" r:id="rId15"/>
    <p:sldId id="316" r:id="rId16"/>
    <p:sldId id="273" r:id="rId17"/>
    <p:sldId id="269" r:id="rId18"/>
    <p:sldId id="293" r:id="rId19"/>
    <p:sldId id="281" r:id="rId20"/>
    <p:sldId id="337" r:id="rId21"/>
    <p:sldId id="309" r:id="rId22"/>
    <p:sldId id="338" r:id="rId23"/>
    <p:sldId id="318" r:id="rId24"/>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unelle" initials="B" lastIdx="2" clrIdx="0">
    <p:extLst>
      <p:ext uri="{19B8F6BF-5375-455C-9EA6-DF929625EA0E}">
        <p15:presenceInfo xmlns:p15="http://schemas.microsoft.com/office/powerpoint/2012/main" userId="Brunell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80" d="100"/>
          <a:sy n="80" d="100"/>
        </p:scale>
        <p:origin x="710" y="46"/>
      </p:cViewPr>
      <p:guideLst/>
    </p:cSldViewPr>
  </p:slideViewPr>
  <p:notesTextViewPr>
    <p:cViewPr>
      <p:scale>
        <a:sx n="1" d="1"/>
        <a:sy n="1" d="1"/>
      </p:scale>
      <p:origin x="0" y="0"/>
    </p:cViewPr>
  </p:notesTextViewPr>
  <p:sorterViewPr>
    <p:cViewPr>
      <p:scale>
        <a:sx n="100" d="100"/>
        <a:sy n="100" d="100"/>
      </p:scale>
      <p:origin x="0" y="-285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8-16T15:25:57.013"/>
    </inkml:context>
    <inkml:brush xml:id="br0">
      <inkml:brushProperty name="width" value="0.05" units="cm"/>
      <inkml:brushProperty name="height" value="0.05" units="cm"/>
      <inkml:brushProperty name="color" value="#E71224"/>
    </inkml:brush>
  </inkml:definitions>
  <inkml:trace contextRef="#ctx0" brushRef="#br0">5771 107 24575,'-6'3'0,"0"-1"0,1 0 0,-1 0 0,0-1 0,0 0 0,-11 1 0,-39 0 0,36-3 0,-721 1 0,623-7 0,18 0 0,37 7 0,19 0 0,0-1 0,-81-14 0,112 12 0,-16-4 0,0 2 0,-50-4 0,0 8 0,-80-2 0,40-3 0,-110-7 0,-16-3 0,214 14 0,-43-9 0,-3 0 0,-29 8 0,-118 10 0,12 0 0,136-8 0,-78 2 0,142-1 0,0 1 0,1 1 0,-1 0 0,0 0 0,1 1 0,0 1 0,-13 5 0,-32 13 0,-77 22 0,85-29 0,-7-3 0,39-10 0,-1 2 0,-19 6 0,18-3 0,1 2 0,0 0 0,0 0 0,-20 16 0,-57 53 0,82-67 0,0-1 0,-1 0 0,0-1 0,-1-1 0,-28 13 0,30-15 0,0 0 0,0 1 0,1 0 0,0 0 0,0 2 0,1-1 0,-11 11 0,-25 23 0,28-27 0,-19 20 0,35-33 0,0 0 0,1 0 0,-1 1 0,1-1 0,-1 0 0,1 1 0,0-1 0,0 1 0,-1 3 0,-2 6 0,2-9 0,1 0 0,-1 0 0,0 0 0,0 0 0,0-1 0,0 1 0,0-1 0,-1 1 0,-3 2 0,2-2 0,-31 26 0,-46 30 0,35-28 0,-82 57 0,-129 97 0,3 35 0,169-138 0,-24 25 0,86-81 0,1 1 0,-26 38 0,8 12 0,22-39 0,1-3 0,1 0 0,-21 71 0,13 23 0,-1 3 0,-79 316 0,67-305 0,14-61 0,15-47 0,2 0 0,-3 57 0,10 72 0,6-85 0,0 24 0,-6-95 0,6 114 0,-4-107 0,-1 0 0,2 0 0,0 0 0,1-1 0,13 28 0,2 4 0,-14-31 0,1 0 0,9 15 0,9 8 0,-7-10 0,-1 0 0,19 42 0,-35-66 0,1 1 0,0-1 0,1 0 0,-1 0 0,1 1 0,3 3 0,-4-6 0,0-1 0,-1 1 0,1-1 0,0 0 0,0 1 0,0-1 0,0 0 0,0 0 0,0 0 0,1 0 0,-1-1 0,0 1 0,0-1 0,4 1 0,38 3 0,-28-3 0,-45 0 0,22-1 0,-71 4 0,66-3 0,0 1 0,-1 1 0,1 0 0,-15 5 0,25-7 0,0 0 0,0-1 0,0 1 0,0 0 0,0 1 0,0-1 0,0 0 0,1 0 0,-1 1 0,1-1 0,-1 1 0,1 0 0,-1-1 0,1 1 0,0 0 0,0 0 0,-1 0 0,0 2 0,2-1 0,-1-1 0,1 1 0,-1-1 0,1 1 0,0 0 0,0-1 0,0 1 0,0 0 0,1-1 0,-1 1 0,1-1 0,0 1 0,0 2 0,3 5 0,1-1 0,0 0 0,0 0 0,1-1 0,0 1 0,10 10 0,8 8 0,1-1 0,55 43 0,35 25 0,-85-69 0,57 40 0,40 13 0,11 7 0,-136-84 0,110 79 0,-78-53 0,35 34 0,55 52 0,-104-96 0,2-2 0,0-1 0,0 0 0,33 13 0,-39-21 0,0-1 0,26 5 0,11 3 0,-51-12 0,-1-1 0,0 0 0,0 1 0,1-1 0,-1 0 0,0 1 0,0-1 0,1 1 0,-1 0 0,0-1 0,0 1 0,0 0 0,0 0 0,0 0 0,0 0 0,1 2 0,-1-3 0,0 1 0,-1-1 0,1 1 0,-1-1 0,1 1 0,0-1 0,0 1 0,-1-1 0,1 1 0,0-1 0,0 0 0,-1 1 0,1-1 0,0 0 0,0 0 0,0 0 0,-1 0 0,2 1 0,2-1 0,-14-1 0,-53-1 0,48 1 0,28-1 0,115 1 0,-39 1-530,658 0-638,-614 6 984,-1 6 0,183 39 0,-1 19 184,-7 27 0,-143-18 448,-108-49 15,66 24 0,-109-50-357,-1-1 0,1 0 0,-1-1 0,1 0 0,0-1-1,0 0 1,0-1 0,18-2 0,-13 0-119,-1-2 0,0 1 1,0-2-1,-1 0 0,26-13 0,-1-1 13,51-16 0,-83 31 0,0 0 0,-1-1 0,1 0 0,-1 0 0,0-1 0,0 0 0,11-12 0,16-11 0,243-156-525,-167 115-638,472-316 341,-371 240 1052,-140 93 1785,14-9-1750,-70 52-265,0-1 0,0 0 0,-1-2 0,-1 1 0,0-2 0,20-25 0,59-98 0,-40 56 0,-1 1-131,-4-1 0,-4-3 1,-3-1-1,-4-2 0,33-117 0,-43 98 55,25-191 1,-52 293 61,18-136 190,-11 107 38,0-1 1,14-34 0,18-34-89,29-90-122,-9-52-4,-50 190 0,-3 0 0,-2-90 0,-4 88 0,-3-39 0,2 89 0,0 0 0,-1 0 0,0 1 0,0-1 0,0 0 0,-1 1 0,1 0 0,-1 0 0,-8-10 0,-6-13 0,-17-27 0,24 41 0,1 0 0,1 0 0,0-1 0,1 0 0,1-1 0,-6-17 0,3-23 0,7 40 0,-1 1 0,0-1 0,-1 1 0,-7-20 0,-6-6 0,11 25 0,0 1 0,-1 0 0,0 0 0,-2 0 0,-12-17 0,10 19 0,-1 0 0,-1 1 0,0 0 0,-1 1 0,0 1 0,0 0 0,-1 1 0,0 0 0,-1 1 0,-22-7 0,-7-5 0,0-1 0,-49-33 0,-10-4 0,95 53 0,1 0 0,0 0 0,-1-1 0,2 0 0,-1 0 0,1-1 0,0 0 0,0 0 0,1-1 0,0 0 0,-7-11 0,8 9 0,0 0 0,1 0 0,0-1 0,0 1 0,2-1 0,-1 0 0,1 0 0,1 0 0,-1-20 0,4-68 0,-2-42 0,0 137 0,0-1 0,-1 0 0,0 1 0,0-1 0,0 1 0,0-1 0,-3-6 0,2 8 0,0 0 0,0 0 0,0 0 0,-1 0 0,1 0 0,0 1 0,-1-1 0,0 1 0,0 0 0,-4-3 0,-13-11 0,0 0 0,1-1 0,1-1 0,-24-29 0,25 30 21,14 14-194,0 0-1,0 0 1,0 0 0,1 0 0,-1-1-1,0 1 1,-1-6 0,-3-6-6653</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8-16T15:26:53.225"/>
    </inkml:context>
    <inkml:brush xml:id="br0">
      <inkml:brushProperty name="width" value="0.05" units="cm"/>
      <inkml:brushProperty name="height" value="0.05" units="cm"/>
      <inkml:brushProperty name="color" value="#E71224"/>
    </inkml:brush>
  </inkml:definitions>
  <inkml:trace contextRef="#ctx0" brushRef="#br0">1 1 24575</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8-16T15:26:53.610"/>
    </inkml:context>
    <inkml:brush xml:id="br0">
      <inkml:brushProperty name="width" value="0.05" units="cm"/>
      <inkml:brushProperty name="height" value="0.05" units="cm"/>
      <inkml:brushProperty name="color" value="#E71224"/>
    </inkml:brush>
  </inkml:definitions>
  <inkml:trace contextRef="#ctx0" brushRef="#br0">1 1 24575</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8-16T15:25:58.179"/>
    </inkml:context>
    <inkml:brush xml:id="br0">
      <inkml:brushProperty name="width" value="0.05" units="cm"/>
      <inkml:brushProperty name="height" value="0.05" units="cm"/>
      <inkml:brushProperty name="color" value="#E71224"/>
    </inkml:brush>
  </inkml:definitions>
  <inkml:trace contextRef="#ctx0" brushRef="#br0">0 1 24575</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8-16T15:26:00.368"/>
    </inkml:context>
    <inkml:brush xml:id="br0">
      <inkml:brushProperty name="width" value="0.05" units="cm"/>
      <inkml:brushProperty name="height" value="0.05" units="cm"/>
      <inkml:brushProperty name="color" value="#E71224"/>
    </inkml:brush>
  </inkml:definitions>
  <inkml:trace contextRef="#ctx0" brushRef="#br0">1 0 24575</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8-16T15:26:04.961"/>
    </inkml:context>
    <inkml:brush xml:id="br0">
      <inkml:brushProperty name="width" value="0.05" units="cm"/>
      <inkml:brushProperty name="height" value="0.05" units="cm"/>
      <inkml:brushProperty name="color" value="#E71224"/>
    </inkml:brush>
  </inkml:definitions>
  <inkml:trace contextRef="#ctx0" brushRef="#br0">0 0 24575</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8-16T15:26:47.638"/>
    </inkml:context>
    <inkml:brush xml:id="br0">
      <inkml:brushProperty name="width" value="0.05" units="cm"/>
      <inkml:brushProperty name="height" value="0.05" units="cm"/>
      <inkml:brushProperty name="color" value="#E71224"/>
    </inkml:brush>
  </inkml:definitions>
  <inkml:trace contextRef="#ctx0" brushRef="#br0">0 0 24575</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8-16T15:26:48.605"/>
    </inkml:context>
    <inkml:brush xml:id="br0">
      <inkml:brushProperty name="width" value="0.05" units="cm"/>
      <inkml:brushProperty name="height" value="0.05" units="cm"/>
      <inkml:brushProperty name="color" value="#E71224"/>
    </inkml:brush>
  </inkml:definitions>
  <inkml:trace contextRef="#ctx0" brushRef="#br0">0 0 24575</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8-16T15:26:50.287"/>
    </inkml:context>
    <inkml:brush xml:id="br0">
      <inkml:brushProperty name="width" value="0.05" units="cm"/>
      <inkml:brushProperty name="height" value="0.05" units="cm"/>
      <inkml:brushProperty name="color" value="#E71224"/>
    </inkml:brush>
  </inkml:definitions>
  <inkml:trace contextRef="#ctx0" brushRef="#br0">0 0 24575</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8-16T15:26:52.060"/>
    </inkml:context>
    <inkml:brush xml:id="br0">
      <inkml:brushProperty name="width" value="0.05" units="cm"/>
      <inkml:brushProperty name="height" value="0.05" units="cm"/>
      <inkml:brushProperty name="color" value="#E71224"/>
    </inkml:brush>
  </inkml:definitions>
  <inkml:trace contextRef="#ctx0" brushRef="#br0">0 0 24575</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8-16T15:26:52.445"/>
    </inkml:context>
    <inkml:brush xml:id="br0">
      <inkml:brushProperty name="width" value="0.05" units="cm"/>
      <inkml:brushProperty name="height" value="0.05" units="cm"/>
      <inkml:brushProperty name="color" value="#E71224"/>
    </inkml:brush>
  </inkml:definitions>
  <inkml:trace contextRef="#ctx0" brushRef="#br0">0 0 24575</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871DBA86-C34A-4CCA-9302-B33A837AD50C}" type="datetimeFigureOut">
              <a:rPr lang="en-US" smtClean="0"/>
              <a:t>8/15/2022</a:t>
            </a:fld>
            <a:endParaRPr lang="en-US" dirty="0"/>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9" tIns="47114" rIns="94229" bIns="47114" rtlCol="0" anchor="ctr"/>
          <a:lstStyle/>
          <a:p>
            <a:endParaRPr lang="en-US" dirty="0"/>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B432D9C9-DDF1-42C5-8E0E-312EB0C4831E}" type="slidenum">
              <a:rPr lang="en-US" smtClean="0"/>
              <a:t>‹#›</a:t>
            </a:fld>
            <a:endParaRPr lang="en-US" dirty="0"/>
          </a:p>
        </p:txBody>
      </p:sp>
    </p:spTree>
    <p:extLst>
      <p:ext uri="{BB962C8B-B14F-4D97-AF65-F5344CB8AC3E}">
        <p14:creationId xmlns:p14="http://schemas.microsoft.com/office/powerpoint/2010/main" val="2944129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dirty="0"/>
              <a:t>CS410 Week 1</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19EE0C3-75DD-4F4E-A72F-868794C76BD4}" type="slidenum">
              <a:rPr lang="en-US" smtClean="0"/>
              <a:t>‹#›</a:t>
            </a:fld>
            <a:endParaRPr lang="en-US" dirty="0"/>
          </a:p>
        </p:txBody>
      </p:sp>
    </p:spTree>
    <p:extLst>
      <p:ext uri="{BB962C8B-B14F-4D97-AF65-F5344CB8AC3E}">
        <p14:creationId xmlns:p14="http://schemas.microsoft.com/office/powerpoint/2010/main" val="15265162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dirty="0"/>
              <a:t>CS410 Week 1</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19EE0C3-75DD-4F4E-A72F-868794C76BD4}" type="slidenum">
              <a:rPr lang="en-US" smtClean="0"/>
              <a:t>‹#›</a:t>
            </a:fld>
            <a:endParaRPr lang="en-US" dirty="0"/>
          </a:p>
        </p:txBody>
      </p:sp>
    </p:spTree>
    <p:extLst>
      <p:ext uri="{BB962C8B-B14F-4D97-AF65-F5344CB8AC3E}">
        <p14:creationId xmlns:p14="http://schemas.microsoft.com/office/powerpoint/2010/main" val="1119631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dirty="0"/>
              <a:t>CS410 Week 1</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19EE0C3-75DD-4F4E-A72F-868794C76BD4}" type="slidenum">
              <a:rPr lang="en-US" smtClean="0"/>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784863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dirty="0"/>
              <a:t>CS410 Week 1</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19EE0C3-75DD-4F4E-A72F-868794C76BD4}" type="slidenum">
              <a:rPr lang="en-US" smtClean="0"/>
              <a:t>‹#›</a:t>
            </a:fld>
            <a:endParaRPr lang="en-US" dirty="0"/>
          </a:p>
        </p:txBody>
      </p:sp>
    </p:spTree>
    <p:extLst>
      <p:ext uri="{BB962C8B-B14F-4D97-AF65-F5344CB8AC3E}">
        <p14:creationId xmlns:p14="http://schemas.microsoft.com/office/powerpoint/2010/main" val="13506518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dirty="0"/>
              <a:t>CS410 Week 1</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19EE0C3-75DD-4F4E-A72F-868794C76BD4}" type="slidenum">
              <a:rPr lang="en-US" smtClean="0"/>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971107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dirty="0"/>
              <a:t>CS410 Week 1</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19EE0C3-75DD-4F4E-A72F-868794C76BD4}" type="slidenum">
              <a:rPr lang="en-US" smtClean="0"/>
              <a:t>‹#›</a:t>
            </a:fld>
            <a:endParaRPr lang="en-US" dirty="0"/>
          </a:p>
        </p:txBody>
      </p:sp>
    </p:spTree>
    <p:extLst>
      <p:ext uri="{BB962C8B-B14F-4D97-AF65-F5344CB8AC3E}">
        <p14:creationId xmlns:p14="http://schemas.microsoft.com/office/powerpoint/2010/main" val="42301311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dirty="0"/>
              <a:t>CS410 Week 1</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19EE0C3-75DD-4F4E-A72F-868794C76BD4}" type="slidenum">
              <a:rPr lang="en-US" smtClean="0"/>
              <a:t>‹#›</a:t>
            </a:fld>
            <a:endParaRPr lang="en-US" dirty="0"/>
          </a:p>
        </p:txBody>
      </p:sp>
    </p:spTree>
    <p:extLst>
      <p:ext uri="{BB962C8B-B14F-4D97-AF65-F5344CB8AC3E}">
        <p14:creationId xmlns:p14="http://schemas.microsoft.com/office/powerpoint/2010/main" val="28810113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dirty="0"/>
              <a:t>CS410 Week 1</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19EE0C3-75DD-4F4E-A72F-868794C76BD4}" type="slidenum">
              <a:rPr lang="en-US" smtClean="0"/>
              <a:t>‹#›</a:t>
            </a:fld>
            <a:endParaRPr lang="en-US" dirty="0"/>
          </a:p>
        </p:txBody>
      </p:sp>
    </p:spTree>
    <p:extLst>
      <p:ext uri="{BB962C8B-B14F-4D97-AF65-F5344CB8AC3E}">
        <p14:creationId xmlns:p14="http://schemas.microsoft.com/office/powerpoint/2010/main" val="2021485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96749" y="6357885"/>
            <a:ext cx="2305051" cy="365125"/>
          </a:xfrm>
        </p:spPr>
        <p:txBody>
          <a:bodyPr/>
          <a:lstStyle>
            <a:lvl1pPr algn="l">
              <a:defRPr b="1"/>
            </a:lvl1pPr>
          </a:lstStyle>
          <a:p>
            <a:r>
              <a:rPr lang="en-US" dirty="0"/>
              <a:t>CS410 Week 1</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8402430" y="6357886"/>
            <a:ext cx="512638" cy="365125"/>
          </a:xfrm>
        </p:spPr>
        <p:txBody>
          <a:bodyPr/>
          <a:lstStyle>
            <a:lvl1pPr>
              <a:defRPr sz="1200" b="1">
                <a:solidFill>
                  <a:schemeClr val="bg1">
                    <a:lumMod val="95000"/>
                  </a:schemeClr>
                </a:solidFill>
              </a:defRPr>
            </a:lvl1pPr>
          </a:lstStyle>
          <a:p>
            <a:fld id="{319EE0C3-75DD-4F4E-A72F-868794C76BD4}" type="slidenum">
              <a:rPr lang="en-US" smtClean="0"/>
              <a:pPr/>
              <a:t>‹#›</a:t>
            </a:fld>
            <a:endParaRPr lang="en-US" dirty="0"/>
          </a:p>
        </p:txBody>
      </p:sp>
    </p:spTree>
    <p:extLst>
      <p:ext uri="{BB962C8B-B14F-4D97-AF65-F5344CB8AC3E}">
        <p14:creationId xmlns:p14="http://schemas.microsoft.com/office/powerpoint/2010/main" val="1635854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dirty="0"/>
              <a:t>CS410 Week 1</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19EE0C3-75DD-4F4E-A72F-868794C76BD4}" type="slidenum">
              <a:rPr lang="en-US" smtClean="0"/>
              <a:t>‹#›</a:t>
            </a:fld>
            <a:endParaRPr lang="en-US" dirty="0"/>
          </a:p>
        </p:txBody>
      </p:sp>
    </p:spTree>
    <p:extLst>
      <p:ext uri="{BB962C8B-B14F-4D97-AF65-F5344CB8AC3E}">
        <p14:creationId xmlns:p14="http://schemas.microsoft.com/office/powerpoint/2010/main" val="956141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dirty="0"/>
              <a:t>CS410 Week 1</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19EE0C3-75DD-4F4E-A72F-868794C76BD4}" type="slidenum">
              <a:rPr lang="en-US" smtClean="0"/>
              <a:t>‹#›</a:t>
            </a:fld>
            <a:endParaRPr lang="en-US" dirty="0"/>
          </a:p>
        </p:txBody>
      </p:sp>
    </p:spTree>
    <p:extLst>
      <p:ext uri="{BB962C8B-B14F-4D97-AF65-F5344CB8AC3E}">
        <p14:creationId xmlns:p14="http://schemas.microsoft.com/office/powerpoint/2010/main" val="2295249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dirty="0"/>
              <a:t>CS410 Week 1</a:t>
            </a:r>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19EE0C3-75DD-4F4E-A72F-868794C76BD4}" type="slidenum">
              <a:rPr lang="en-US" smtClean="0"/>
              <a:t>‹#›</a:t>
            </a:fld>
            <a:endParaRPr lang="en-US" dirty="0"/>
          </a:p>
        </p:txBody>
      </p:sp>
    </p:spTree>
    <p:extLst>
      <p:ext uri="{BB962C8B-B14F-4D97-AF65-F5344CB8AC3E}">
        <p14:creationId xmlns:p14="http://schemas.microsoft.com/office/powerpoint/2010/main" val="2442074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dirty="0"/>
              <a:t>CS410 Week 1</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19EE0C3-75DD-4F4E-A72F-868794C76BD4}" type="slidenum">
              <a:rPr lang="en-US" smtClean="0"/>
              <a:t>‹#›</a:t>
            </a:fld>
            <a:endParaRPr lang="en-US" dirty="0"/>
          </a:p>
        </p:txBody>
      </p:sp>
    </p:spTree>
    <p:extLst>
      <p:ext uri="{BB962C8B-B14F-4D97-AF65-F5344CB8AC3E}">
        <p14:creationId xmlns:p14="http://schemas.microsoft.com/office/powerpoint/2010/main" val="1100288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a:t>CS410 Week 1</a:t>
            </a:r>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19EE0C3-75DD-4F4E-A72F-868794C76BD4}" type="slidenum">
              <a:rPr lang="en-US" smtClean="0"/>
              <a:t>‹#›</a:t>
            </a:fld>
            <a:endParaRPr lang="en-US" dirty="0"/>
          </a:p>
        </p:txBody>
      </p:sp>
    </p:spTree>
    <p:extLst>
      <p:ext uri="{BB962C8B-B14F-4D97-AF65-F5344CB8AC3E}">
        <p14:creationId xmlns:p14="http://schemas.microsoft.com/office/powerpoint/2010/main" val="2633108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dirty="0"/>
              <a:t>CS410 Week 1</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19EE0C3-75DD-4F4E-A72F-868794C76BD4}" type="slidenum">
              <a:rPr lang="en-US" smtClean="0"/>
              <a:t>‹#›</a:t>
            </a:fld>
            <a:endParaRPr lang="en-US" dirty="0"/>
          </a:p>
        </p:txBody>
      </p:sp>
    </p:spTree>
    <p:extLst>
      <p:ext uri="{BB962C8B-B14F-4D97-AF65-F5344CB8AC3E}">
        <p14:creationId xmlns:p14="http://schemas.microsoft.com/office/powerpoint/2010/main" val="291333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dirty="0"/>
              <a:t>CS410 Week 1</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19EE0C3-75DD-4F4E-A72F-868794C76BD4}" type="slidenum">
              <a:rPr lang="en-US" smtClean="0"/>
              <a:t>‹#›</a:t>
            </a:fld>
            <a:endParaRPr lang="en-US" dirty="0"/>
          </a:p>
        </p:txBody>
      </p:sp>
    </p:spTree>
    <p:extLst>
      <p:ext uri="{BB962C8B-B14F-4D97-AF65-F5344CB8AC3E}">
        <p14:creationId xmlns:p14="http://schemas.microsoft.com/office/powerpoint/2010/main" val="1633515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r>
              <a:rPr lang="en-US" dirty="0"/>
              <a:t>CS410 Week 1</a:t>
            </a:r>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319EE0C3-75DD-4F4E-A72F-868794C76BD4}" type="slidenum">
              <a:rPr lang="en-US" smtClean="0"/>
              <a:t>‹#›</a:t>
            </a:fld>
            <a:endParaRPr lang="en-US" dirty="0"/>
          </a:p>
        </p:txBody>
      </p:sp>
    </p:spTree>
    <p:extLst>
      <p:ext uri="{BB962C8B-B14F-4D97-AF65-F5344CB8AC3E}">
        <p14:creationId xmlns:p14="http://schemas.microsoft.com/office/powerpoint/2010/main" val="51741913"/>
      </p:ext>
    </p:extLst>
  </p:cSld>
  <p:clrMap bg1="lt1" tx1="dk1" bg2="lt2" tx2="dk2" accent1="accent1" accent2="accent2" accent3="accent3" accent4="accent4" accent5="accent5" accent6="accent6" hlink="hlink" folHlink="folHlink"/>
  <p:sldLayoutIdLst>
    <p:sldLayoutId id="2147483845" r:id="rId1"/>
    <p:sldLayoutId id="2147483846" r:id="rId2"/>
    <p:sldLayoutId id="2147483847" r:id="rId3"/>
    <p:sldLayoutId id="2147483848" r:id="rId4"/>
    <p:sldLayoutId id="2147483849" r:id="rId5"/>
    <p:sldLayoutId id="2147483850" r:id="rId6"/>
    <p:sldLayoutId id="2147483851" r:id="rId7"/>
    <p:sldLayoutId id="2147483852" r:id="rId8"/>
    <p:sldLayoutId id="2147483853" r:id="rId9"/>
    <p:sldLayoutId id="2147483854" r:id="rId10"/>
    <p:sldLayoutId id="2147483855" r:id="rId11"/>
    <p:sldLayoutId id="2147483856" r:id="rId12"/>
    <p:sldLayoutId id="2147483857" r:id="rId13"/>
    <p:sldLayoutId id="2147483858" r:id="rId14"/>
    <p:sldLayoutId id="2147483859" r:id="rId15"/>
    <p:sldLayoutId id="2147483860" r:id="rId16"/>
  </p:sldLayoutIdLst>
  <p:hf hdr="0" ftr="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CS410%20Fall%202020%20Schedule.xls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custominsight.com/360-degree-feedback/what-is-360-degree-feedback.asp"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www.cs.odu.edu/~cpi/old/410/silvers20/" TargetMode="External"/><Relationship Id="rId13" Type="http://schemas.openxmlformats.org/officeDocument/2006/relationships/hyperlink" Target="https://www.cs.odu.edu/~cpi/old/410/greens21" TargetMode="External"/><Relationship Id="rId3" Type="http://schemas.openxmlformats.org/officeDocument/2006/relationships/hyperlink" Target="https://www.cs.odu.edu/~cpi/old/410/bluef11/public_html/" TargetMode="External"/><Relationship Id="rId7" Type="http://schemas.openxmlformats.org/officeDocument/2006/relationships/hyperlink" Target="https://www.cs.odu.edu/~cpi/old/410/crystalf19/" TargetMode="External"/><Relationship Id="rId12" Type="http://schemas.openxmlformats.org/officeDocument/2006/relationships/hyperlink" Target="https://www.cs.odu.edu/~410silver/formal-design.html" TargetMode="External"/><Relationship Id="rId17" Type="http://schemas.openxmlformats.org/officeDocument/2006/relationships/hyperlink" Target="https://www.cs.odu.edu/~410orang/" TargetMode="External"/><Relationship Id="rId2" Type="http://schemas.openxmlformats.org/officeDocument/2006/relationships/hyperlink" Target="https://www.cs.odu.edu/~cpi/previous410-411.html" TargetMode="External"/><Relationship Id="rId16" Type="http://schemas.openxmlformats.org/officeDocument/2006/relationships/hyperlink" Target="https://www.cs.odu.edu/~410blue/" TargetMode="External"/><Relationship Id="rId1" Type="http://schemas.openxmlformats.org/officeDocument/2006/relationships/slideLayout" Target="../slideLayouts/slideLayout2.xml"/><Relationship Id="rId6" Type="http://schemas.openxmlformats.org/officeDocument/2006/relationships/hyperlink" Target="https://www.cs.odu.edu/~cpi/old/410/yellos19/#/" TargetMode="External"/><Relationship Id="rId11" Type="http://schemas.openxmlformats.org/officeDocument/2006/relationships/hyperlink" Target="https://www.cs.odu.edu/~cpi/old/410/orangf20/" TargetMode="External"/><Relationship Id="rId5" Type="http://schemas.openxmlformats.org/officeDocument/2006/relationships/hyperlink" Target="https://www.cs.odu.edu/~cpi/old/410/silvers19/" TargetMode="External"/><Relationship Id="rId15" Type="http://schemas.openxmlformats.org/officeDocument/2006/relationships/hyperlink" Target="https://www.cs.odu.edu/~cpi/old/410/ironf21" TargetMode="External"/><Relationship Id="rId10" Type="http://schemas.openxmlformats.org/officeDocument/2006/relationships/hyperlink" Target="https://www.cs.odu.edu/~cpi/old/410/yellof20/" TargetMode="External"/><Relationship Id="rId4" Type="http://schemas.openxmlformats.org/officeDocument/2006/relationships/hyperlink" Target="https://www.cs.odu.edu/~cpi/old/410/goldf17/" TargetMode="External"/><Relationship Id="rId9" Type="http://schemas.openxmlformats.org/officeDocument/2006/relationships/hyperlink" Target="https://www.cs.odu.edu/~cpi/old/410/golds20/" TargetMode="External"/><Relationship Id="rId14" Type="http://schemas.openxmlformats.org/officeDocument/2006/relationships/hyperlink" Target="https://www.cs.odu.edu/~cpi/old/410/copperf21"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Computer_Productivity_Initiative_Past_Present_and_.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customXml" Target="../ink/ink2.xml"/><Relationship Id="rId3" Type="http://schemas.openxmlformats.org/officeDocument/2006/relationships/hyperlink" Target="https://www.zdnet.com/education/computers-tech/soft-skills-for-computer-science-careers/" TargetMode="External"/><Relationship Id="rId7" Type="http://schemas.openxmlformats.org/officeDocument/2006/relationships/image" Target="../media/image3.png"/><Relationship Id="rId2" Type="http://schemas.openxmlformats.org/officeDocument/2006/relationships/hyperlink" Target="https://bootcamp.du.edu/blog/programming-skills/" TargetMode="External"/><Relationship Id="rId1" Type="http://schemas.openxmlformats.org/officeDocument/2006/relationships/slideLayout" Target="../slideLayouts/slideLayout2.xml"/><Relationship Id="rId6" Type="http://schemas.openxmlformats.org/officeDocument/2006/relationships/customXml" Target="../ink/ink1.xml"/><Relationship Id="rId11" Type="http://schemas.openxmlformats.org/officeDocument/2006/relationships/customXml" Target="../ink/ink4.xml"/><Relationship Id="rId5" Type="http://schemas.openxmlformats.org/officeDocument/2006/relationships/image" Target="../media/image2.jpeg"/><Relationship Id="rId10" Type="http://schemas.openxmlformats.org/officeDocument/2006/relationships/customXml" Target="../ink/ink3.xml"/><Relationship Id="rId4" Type="http://schemas.openxmlformats.org/officeDocument/2006/relationships/hyperlink" Target="https://hackernoon.com/10-soft-skills-every-developer-needs-66f0cdcfd3f7" TargetMode="External"/><Relationship Id="rId9" Type="http://schemas.openxmlformats.org/officeDocument/2006/relationships/image" Target="../media/image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customXml" Target="../ink/ink9.xml"/><Relationship Id="rId3" Type="http://schemas.openxmlformats.org/officeDocument/2006/relationships/customXml" Target="../ink/ink5.xml"/><Relationship Id="rId7" Type="http://schemas.openxmlformats.org/officeDocument/2006/relationships/customXml" Target="../ink/ink8.xml"/><Relationship Id="rId2" Type="http://schemas.openxmlformats.org/officeDocument/2006/relationships/hyperlink" Target="https://www.cs.odu.edu/~cs410/latest/Directory/outline/" TargetMode="External"/><Relationship Id="rId1" Type="http://schemas.openxmlformats.org/officeDocument/2006/relationships/slideLayout" Target="../slideLayouts/slideLayout2.xml"/><Relationship Id="rId6" Type="http://schemas.openxmlformats.org/officeDocument/2006/relationships/customXml" Target="../ink/ink7.xml"/><Relationship Id="rId5" Type="http://schemas.openxmlformats.org/officeDocument/2006/relationships/customXml" Target="../ink/ink6.xml"/><Relationship Id="rId10" Type="http://schemas.openxmlformats.org/officeDocument/2006/relationships/customXml" Target="../ink/ink11.xml"/><Relationship Id="rId4" Type="http://schemas.openxmlformats.org/officeDocument/2006/relationships/image" Target="../media/image4.png"/><Relationship Id="rId9" Type="http://schemas.openxmlformats.org/officeDocument/2006/relationships/customXml" Target="../ink/ink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cs.odu.edu/~cs410/latest/Public/syllabus/index.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cs.odu.edu/~cs410/latest/Public/syllabus/index.html"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cs.odu.edu/~cs410/latest/Assts/mod2AsstIndivPres/index.html" TargetMode="External"/><Relationship Id="rId2" Type="http://schemas.openxmlformats.org/officeDocument/2006/relationships/hyperlink" Target="https://www.cs.odu.edu/~cs410/latest/Assts/mod2AsstPrevProj/index.html" TargetMode="External"/><Relationship Id="rId1" Type="http://schemas.openxmlformats.org/officeDocument/2006/relationships/slideLayout" Target="../slideLayouts/slideLayout2.xml"/><Relationship Id="rId6" Type="http://schemas.openxmlformats.org/officeDocument/2006/relationships/hyperlink" Target="https://www.cs.odu.edu/~cs410/latest/Assts/mod2AsstPeerPres/index.html" TargetMode="External"/><Relationship Id="rId5" Type="http://schemas.openxmlformats.org/officeDocument/2006/relationships/hyperlink" Target="https://www.cs.odu.edu/~cpi/old/411/yellos21/deliverables/feasibility/jmora_LOAD_IN_CS410_Fall_2020_Presentation1.pptx" TargetMode="External"/><Relationship Id="rId4" Type="http://schemas.openxmlformats.org/officeDocument/2006/relationships/hyperlink" Target="1-SeizeSmart%20Idea%20Presentation.ppt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www.cs.odu.edu/~cs410/latest/Public/mod2AsstPrevProj/index.html" TargetMode="External"/><Relationship Id="rId2" Type="http://schemas.openxmlformats.org/officeDocument/2006/relationships/hyperlink" Target="https://www.cs.odu.edu/~cs410/latest/Directory/outline/" TargetMode="External"/><Relationship Id="rId1" Type="http://schemas.openxmlformats.org/officeDocument/2006/relationships/slideLayout" Target="../slideLayouts/slideLayout2.xml"/><Relationship Id="rId4" Type="http://schemas.openxmlformats.org/officeDocument/2006/relationships/hyperlink" Target="https://www.cs.odu.edu/~cs410/latest/Assts/mod2AsstPrevProj/index.html"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www.cs.odu.edu/~cs410/latest/Assts/mod2AsstIndivPres/index.html" TargetMode="External"/><Relationship Id="rId2" Type="http://schemas.openxmlformats.org/officeDocument/2006/relationships/hyperlink" Target="https://www.cs.odu.edu/~cs410/latest/Public/mod2AsstIndivPres/index.html" TargetMode="External"/><Relationship Id="rId1" Type="http://schemas.openxmlformats.org/officeDocument/2006/relationships/slideLayout" Target="../slideLayouts/slideLayout2.xml"/><Relationship Id="rId4" Type="http://schemas.openxmlformats.org/officeDocument/2006/relationships/hyperlink" Target="Idea%20Presentation%20Examples"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cs.odu.edu/~cs410/latest/Public/syllabus/" TargetMode="External"/><Relationship Id="rId2" Type="http://schemas.openxmlformats.org/officeDocument/2006/relationships/hyperlink" Target="https://www.cs.odu.edu/~cs410/latest/Public/syllabus/index.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cs.odu.edu/~cs410/latest/Public/syllabus/#course-gradin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explore.easyprojects.net/blog/guest-post-top-10-project-management-challenge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3600" dirty="0"/>
              <a:t>CS 410</a:t>
            </a:r>
            <a:br>
              <a:rPr lang="en-US" sz="3600" dirty="0"/>
            </a:br>
            <a:r>
              <a:rPr lang="en-US" sz="3600" dirty="0"/>
              <a:t>Professional Workforce Development I</a:t>
            </a:r>
            <a:br>
              <a:rPr lang="en-US" sz="3600" dirty="0"/>
            </a:br>
            <a:r>
              <a:rPr lang="en-US" sz="3600" dirty="0"/>
              <a:t>Week 1</a:t>
            </a:r>
          </a:p>
        </p:txBody>
      </p:sp>
      <p:sp>
        <p:nvSpPr>
          <p:cNvPr id="3" name="Subtitle 2"/>
          <p:cNvSpPr>
            <a:spLocks noGrp="1"/>
          </p:cNvSpPr>
          <p:nvPr>
            <p:ph type="subTitle" idx="1"/>
          </p:nvPr>
        </p:nvSpPr>
        <p:spPr>
          <a:xfrm>
            <a:off x="525781" y="4050834"/>
            <a:ext cx="7360919" cy="2151604"/>
          </a:xfrm>
        </p:spPr>
        <p:txBody>
          <a:bodyPr>
            <a:normAutofit/>
          </a:bodyPr>
          <a:lstStyle/>
          <a:p>
            <a:pPr algn="ctr"/>
            <a:endParaRPr lang="en-US" dirty="0"/>
          </a:p>
          <a:p>
            <a:pPr algn="ctr"/>
            <a:endParaRPr lang="en-US" dirty="0"/>
          </a:p>
          <a:p>
            <a:pPr algn="ctr"/>
            <a:r>
              <a:rPr kumimoji="0" lang="en-US" sz="2200" b="1" i="0" u="none" strike="noStrike" kern="1200" cap="none" spc="0" normalizeH="0" baseline="0" noProof="0" dirty="0">
                <a:ln>
                  <a:noFill/>
                </a:ln>
                <a:solidFill>
                  <a:srgbClr val="1E5F9F"/>
                </a:solidFill>
                <a:effectLst/>
                <a:uLnTx/>
                <a:uFillTx/>
                <a:latin typeface="Trebuchet MS" panose="020B0603020202020204"/>
                <a:ea typeface="+mn-ea"/>
                <a:cs typeface="+mn-cs"/>
              </a:rPr>
              <a:t>Module 1: Orientation and Course Introductions</a:t>
            </a:r>
          </a:p>
          <a:p>
            <a:pPr algn="ctr"/>
            <a:endParaRPr lang="en-US" dirty="0"/>
          </a:p>
        </p:txBody>
      </p:sp>
    </p:spTree>
    <p:extLst>
      <p:ext uri="{BB962C8B-B14F-4D97-AF65-F5344CB8AC3E}">
        <p14:creationId xmlns:p14="http://schemas.microsoft.com/office/powerpoint/2010/main" val="23231521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599" y="1633218"/>
            <a:ext cx="6759074" cy="4988778"/>
          </a:xfrm>
        </p:spPr>
        <p:txBody>
          <a:bodyPr>
            <a:normAutofit lnSpcReduction="10000"/>
          </a:bodyPr>
          <a:lstStyle/>
          <a:p>
            <a:pPr marL="0" indent="0">
              <a:buNone/>
            </a:pPr>
            <a:r>
              <a:rPr lang="en-US" dirty="0">
                <a:solidFill>
                  <a:schemeClr val="accent5">
                    <a:lumMod val="75000"/>
                  </a:schemeClr>
                </a:solidFill>
                <a:hlinkClick r:id="rId2" action="ppaction://hlinkfile"/>
              </a:rPr>
              <a:t>CS 410 Course Timeline and Deliverables </a:t>
            </a:r>
            <a:endParaRPr lang="en-US" dirty="0">
              <a:solidFill>
                <a:schemeClr val="accent5">
                  <a:lumMod val="75000"/>
                </a:schemeClr>
              </a:solidFill>
            </a:endParaRPr>
          </a:p>
          <a:p>
            <a:pPr marL="0" indent="0">
              <a:buNone/>
            </a:pPr>
            <a:r>
              <a:rPr lang="en-US" b="1" dirty="0"/>
              <a:t>Week 1 - Module 1 Orientation:</a:t>
            </a:r>
            <a:r>
              <a:rPr lang="en-US" dirty="0"/>
              <a:t> Introductions, Initial Problem Ideas</a:t>
            </a:r>
          </a:p>
          <a:p>
            <a:pPr marL="0" indent="0">
              <a:buNone/>
            </a:pPr>
            <a:r>
              <a:rPr lang="en-US" dirty="0"/>
              <a:t>Assignment(s): </a:t>
            </a:r>
          </a:p>
          <a:p>
            <a:pPr marL="400050" lvl="1" indent="0">
              <a:buNone/>
            </a:pPr>
            <a:r>
              <a:rPr lang="en-US" dirty="0">
                <a:solidFill>
                  <a:schemeClr val="tx1"/>
                </a:solidFill>
              </a:rPr>
              <a:t>Discussion Board Posts: Personal Introduction, Professionalism, Societal Problem Identification</a:t>
            </a:r>
          </a:p>
          <a:p>
            <a:pPr marL="0" indent="0">
              <a:buNone/>
            </a:pPr>
            <a:r>
              <a:rPr lang="en-US" b="1" dirty="0"/>
              <a:t>Week 2 - Module 2 Project Selection and Presentation Skills:</a:t>
            </a:r>
            <a:r>
              <a:rPr lang="en-US" dirty="0"/>
              <a:t> </a:t>
            </a:r>
          </a:p>
          <a:p>
            <a:pPr marL="0" indent="0">
              <a:buNone/>
            </a:pPr>
            <a:r>
              <a:rPr lang="en-US" dirty="0"/>
              <a:t> Previous CS410 Project Reviews, Idea Screens, Project Selection, Group Formation</a:t>
            </a:r>
          </a:p>
          <a:p>
            <a:pPr marL="0" indent="0">
              <a:buNone/>
            </a:pPr>
            <a:r>
              <a:rPr lang="en-US" dirty="0"/>
              <a:t>Assignments: </a:t>
            </a:r>
          </a:p>
          <a:p>
            <a:pPr lvl="1">
              <a:spcBef>
                <a:spcPts val="600"/>
              </a:spcBef>
              <a:buFont typeface="+mj-lt"/>
              <a:buAutoNum type="arabicPeriod"/>
            </a:pPr>
            <a:r>
              <a:rPr lang="en-US" dirty="0"/>
              <a:t>Previous 410 project Evaluation – Report</a:t>
            </a:r>
          </a:p>
          <a:p>
            <a:pPr lvl="1">
              <a:spcBef>
                <a:spcPts val="600"/>
              </a:spcBef>
              <a:buFont typeface="+mj-lt"/>
              <a:buAutoNum type="arabicPeriod"/>
            </a:pPr>
            <a:r>
              <a:rPr lang="en-US" dirty="0"/>
              <a:t>Individual Societal Problem Presentation (Presentation I)  – Narrated 5-7 slide PowerPoint presentation of your suggested Project</a:t>
            </a:r>
          </a:p>
          <a:p>
            <a:pPr marL="800100" lvl="1">
              <a:spcBef>
                <a:spcPts val="600"/>
              </a:spcBef>
              <a:buFont typeface="+mj-lt"/>
              <a:buAutoNum type="arabicPeriod"/>
            </a:pPr>
            <a:r>
              <a:rPr lang="en-US" dirty="0"/>
              <a:t>Peer Project Evaluation/Selection – Review Presentations/submit top 5 lists</a:t>
            </a:r>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
        <p:nvSpPr>
          <p:cNvPr id="2" name="Title 1"/>
          <p:cNvSpPr>
            <a:spLocks noGrp="1"/>
          </p:cNvSpPr>
          <p:nvPr>
            <p:ph type="title"/>
          </p:nvPr>
        </p:nvSpPr>
        <p:spPr>
          <a:xfrm>
            <a:off x="609599" y="609600"/>
            <a:ext cx="6347713" cy="870857"/>
          </a:xfrm>
        </p:spPr>
        <p:txBody>
          <a:bodyPr>
            <a:normAutofit/>
          </a:bodyPr>
          <a:lstStyle/>
          <a:p>
            <a:r>
              <a:rPr lang="en-US" sz="3100" dirty="0"/>
              <a:t>Course Timeline and Key Events</a:t>
            </a:r>
            <a:endParaRPr lang="en-US" sz="2000" dirty="0"/>
          </a:p>
        </p:txBody>
      </p:sp>
      <p:sp>
        <p:nvSpPr>
          <p:cNvPr id="4" name="Slide Number Placeholder 3"/>
          <p:cNvSpPr>
            <a:spLocks noGrp="1"/>
          </p:cNvSpPr>
          <p:nvPr>
            <p:ph type="sldNum" sz="quarter" idx="12"/>
          </p:nvPr>
        </p:nvSpPr>
        <p:spPr/>
        <p:txBody>
          <a:bodyPr/>
          <a:lstStyle/>
          <a:p>
            <a:fld id="{319EE0C3-75DD-4F4E-A72F-868794C76BD4}" type="slidenum">
              <a:rPr lang="en-US" smtClean="0"/>
              <a:t>10</a:t>
            </a:fld>
            <a:endParaRPr lang="en-US" dirty="0"/>
          </a:p>
        </p:txBody>
      </p:sp>
      <p:sp>
        <p:nvSpPr>
          <p:cNvPr id="8" name="Date Placeholder 7">
            <a:extLst>
              <a:ext uri="{FF2B5EF4-FFF2-40B4-BE49-F238E27FC236}">
                <a16:creationId xmlns:a16="http://schemas.microsoft.com/office/drawing/2014/main" id="{4EE34391-277F-4990-BAA2-BF9683960908}"/>
              </a:ext>
            </a:extLst>
          </p:cNvPr>
          <p:cNvSpPr>
            <a:spLocks noGrp="1"/>
          </p:cNvSpPr>
          <p:nvPr>
            <p:ph type="dt" sz="half" idx="10"/>
          </p:nvPr>
        </p:nvSpPr>
        <p:spPr/>
        <p:txBody>
          <a:bodyPr/>
          <a:lstStyle/>
          <a:p>
            <a:r>
              <a:rPr lang="en-US" dirty="0"/>
              <a:t>CS410 Week 1</a:t>
            </a:r>
          </a:p>
        </p:txBody>
      </p:sp>
    </p:spTree>
    <p:extLst>
      <p:ext uri="{BB962C8B-B14F-4D97-AF65-F5344CB8AC3E}">
        <p14:creationId xmlns:p14="http://schemas.microsoft.com/office/powerpoint/2010/main" val="29093796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599" y="1633218"/>
            <a:ext cx="6759074" cy="4988778"/>
          </a:xfrm>
        </p:spPr>
        <p:txBody>
          <a:bodyPr>
            <a:normAutofit/>
          </a:bodyPr>
          <a:lstStyle/>
          <a:p>
            <a:pPr marL="0" indent="0">
              <a:buNone/>
            </a:pPr>
            <a:r>
              <a:rPr lang="en-US" b="1" dirty="0"/>
              <a:t>Weeks 3-4 - Module 3 Feasibility: </a:t>
            </a:r>
          </a:p>
          <a:p>
            <a:pPr marL="400050" lvl="1" indent="0">
              <a:buNone/>
            </a:pPr>
            <a:r>
              <a:rPr lang="en-US" dirty="0"/>
              <a:t>Group development and delivery of formal Feasibility Presentation</a:t>
            </a:r>
          </a:p>
          <a:p>
            <a:pPr marL="400050" lvl="1" indent="0">
              <a:buNone/>
            </a:pPr>
            <a:r>
              <a:rPr lang="en-US" dirty="0"/>
              <a:t>Groups will be formed based on Peer Project Evaluation/Selection</a:t>
            </a:r>
          </a:p>
          <a:p>
            <a:pPr marL="0" indent="0">
              <a:buNone/>
            </a:pPr>
            <a:r>
              <a:rPr lang="en-US" dirty="0"/>
              <a:t>Assignments: </a:t>
            </a:r>
          </a:p>
          <a:p>
            <a:pPr lvl="1">
              <a:buFont typeface="+mj-lt"/>
              <a:buAutoNum type="arabicPeriod"/>
            </a:pPr>
            <a:r>
              <a:rPr lang="en-US" dirty="0"/>
              <a:t>Group Website Setup: followed by Weekly Website updates of Feasibility Presentation Deliverables</a:t>
            </a:r>
          </a:p>
          <a:p>
            <a:pPr lvl="1">
              <a:buFont typeface="+mj-lt"/>
              <a:buAutoNum type="arabicPeriod"/>
            </a:pPr>
            <a:r>
              <a:rPr lang="en-US" dirty="0"/>
              <a:t>Feasibility Deliverables (Presentation updates)</a:t>
            </a:r>
          </a:p>
          <a:p>
            <a:pPr marL="57150" indent="0">
              <a:buNone/>
            </a:pPr>
            <a:r>
              <a:rPr lang="en-US" b="1" dirty="0"/>
              <a:t>Week 5 - Module 4 Risk:</a:t>
            </a:r>
          </a:p>
          <a:p>
            <a:pPr marL="57150" indent="0">
              <a:buNone/>
            </a:pPr>
            <a:r>
              <a:rPr lang="en-US" dirty="0"/>
              <a:t>Assignments:</a:t>
            </a:r>
          </a:p>
          <a:p>
            <a:pPr marL="800100" lvl="1">
              <a:buFont typeface="+mj-lt"/>
              <a:buAutoNum type="arabicPeriod"/>
            </a:pPr>
            <a:r>
              <a:rPr lang="en-US" dirty="0"/>
              <a:t>Risk Assessments </a:t>
            </a:r>
          </a:p>
          <a:p>
            <a:pPr marL="800100" lvl="1">
              <a:buFont typeface="+mj-lt"/>
              <a:buAutoNum type="arabicPeriod"/>
            </a:pPr>
            <a:r>
              <a:rPr lang="en-US" dirty="0"/>
              <a:t>Formal Feasibility Presentations (Presentation II)</a:t>
            </a:r>
          </a:p>
          <a:p>
            <a:pPr marL="800100" lvl="1">
              <a:buFont typeface="+mj-lt"/>
              <a:buAutoNum type="arabicPeriod"/>
            </a:pPr>
            <a:r>
              <a:rPr lang="en-US" dirty="0">
                <a:solidFill>
                  <a:schemeClr val="tx1"/>
                </a:solidFill>
              </a:rPr>
              <a:t>Feasibility Peer Evaluation (</a:t>
            </a:r>
            <a:r>
              <a:rPr lang="en-US" dirty="0">
                <a:solidFill>
                  <a:schemeClr val="tx1"/>
                </a:solidFill>
                <a:hlinkClick r:id="rId2"/>
              </a:rPr>
              <a:t>360-degree Assessment</a:t>
            </a:r>
            <a:r>
              <a:rPr lang="en-US" dirty="0">
                <a:solidFill>
                  <a:schemeClr val="tx1"/>
                </a:solidFill>
              </a:rPr>
              <a:t>)</a:t>
            </a:r>
          </a:p>
          <a:p>
            <a:pPr marL="800100" lvl="1">
              <a:buFont typeface="+mj-lt"/>
              <a:buAutoNum type="arabicPeriod"/>
            </a:pPr>
            <a:endParaRPr lang="en-US" dirty="0"/>
          </a:p>
          <a:p>
            <a:pPr lvl="1">
              <a:buFont typeface="+mj-lt"/>
              <a:buAutoNum type="arabicPeriod"/>
            </a:pPr>
            <a:endParaRPr lang="en-US" dirty="0"/>
          </a:p>
          <a:p>
            <a:pPr lvl="1">
              <a:buFont typeface="+mj-lt"/>
              <a:buAutoNum type="arabicPeriod"/>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
        <p:nvSpPr>
          <p:cNvPr id="2" name="Title 1"/>
          <p:cNvSpPr>
            <a:spLocks noGrp="1"/>
          </p:cNvSpPr>
          <p:nvPr>
            <p:ph type="title"/>
          </p:nvPr>
        </p:nvSpPr>
        <p:spPr>
          <a:xfrm>
            <a:off x="609599" y="609600"/>
            <a:ext cx="6347713" cy="870857"/>
          </a:xfrm>
        </p:spPr>
        <p:txBody>
          <a:bodyPr>
            <a:normAutofit/>
          </a:bodyPr>
          <a:lstStyle/>
          <a:p>
            <a:r>
              <a:rPr lang="en-US" sz="3100" dirty="0"/>
              <a:t>Course Timeline and Key Events</a:t>
            </a:r>
            <a:endParaRPr lang="en-US" sz="2000" dirty="0"/>
          </a:p>
        </p:txBody>
      </p:sp>
      <p:sp>
        <p:nvSpPr>
          <p:cNvPr id="4" name="Slide Number Placeholder 3"/>
          <p:cNvSpPr>
            <a:spLocks noGrp="1"/>
          </p:cNvSpPr>
          <p:nvPr>
            <p:ph type="sldNum" sz="quarter" idx="12"/>
          </p:nvPr>
        </p:nvSpPr>
        <p:spPr/>
        <p:txBody>
          <a:bodyPr/>
          <a:lstStyle/>
          <a:p>
            <a:fld id="{319EE0C3-75DD-4F4E-A72F-868794C76BD4}" type="slidenum">
              <a:rPr lang="en-US" smtClean="0"/>
              <a:t>11</a:t>
            </a:fld>
            <a:endParaRPr lang="en-US" dirty="0"/>
          </a:p>
        </p:txBody>
      </p:sp>
      <p:sp>
        <p:nvSpPr>
          <p:cNvPr id="8" name="Date Placeholder 7">
            <a:extLst>
              <a:ext uri="{FF2B5EF4-FFF2-40B4-BE49-F238E27FC236}">
                <a16:creationId xmlns:a16="http://schemas.microsoft.com/office/drawing/2014/main" id="{A6F6F3D6-29B0-4CAE-9BA4-8B825A66714D}"/>
              </a:ext>
            </a:extLst>
          </p:cNvPr>
          <p:cNvSpPr>
            <a:spLocks noGrp="1"/>
          </p:cNvSpPr>
          <p:nvPr>
            <p:ph type="dt" sz="half" idx="10"/>
          </p:nvPr>
        </p:nvSpPr>
        <p:spPr/>
        <p:txBody>
          <a:bodyPr/>
          <a:lstStyle/>
          <a:p>
            <a:r>
              <a:rPr lang="en-US" dirty="0"/>
              <a:t>CS410 Week 1</a:t>
            </a:r>
          </a:p>
        </p:txBody>
      </p:sp>
    </p:spTree>
    <p:extLst>
      <p:ext uri="{BB962C8B-B14F-4D97-AF65-F5344CB8AC3E}">
        <p14:creationId xmlns:p14="http://schemas.microsoft.com/office/powerpoint/2010/main" val="41153974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599" y="1633218"/>
            <a:ext cx="6759074" cy="4988778"/>
          </a:xfrm>
        </p:spPr>
        <p:txBody>
          <a:bodyPr>
            <a:normAutofit lnSpcReduction="10000"/>
          </a:bodyPr>
          <a:lstStyle/>
          <a:p>
            <a:pPr marL="0" indent="0">
              <a:buNone/>
            </a:pPr>
            <a:r>
              <a:rPr lang="en-US" b="1" dirty="0"/>
              <a:t>Weeks 6-10 - Module 5</a:t>
            </a:r>
            <a:r>
              <a:rPr lang="en-US" b="1" dirty="0">
                <a:solidFill>
                  <a:srgbClr val="FF0000"/>
                </a:solidFill>
              </a:rPr>
              <a:t> </a:t>
            </a:r>
            <a:r>
              <a:rPr lang="en-US" b="1" dirty="0">
                <a:solidFill>
                  <a:schemeClr val="tx1"/>
                </a:solidFill>
              </a:rPr>
              <a:t>Software Design</a:t>
            </a:r>
          </a:p>
          <a:p>
            <a:pPr marL="57150" indent="0">
              <a:buNone/>
            </a:pPr>
            <a:r>
              <a:rPr lang="en-US" dirty="0"/>
              <a:t>Assignments:</a:t>
            </a:r>
          </a:p>
          <a:p>
            <a:pPr marL="800100" lvl="1">
              <a:buFont typeface="+mj-lt"/>
              <a:buAutoNum type="arabicPeriod"/>
            </a:pPr>
            <a:r>
              <a:rPr lang="en-US" sz="1700" dirty="0"/>
              <a:t>Weekly Website updates of Design Presentation</a:t>
            </a:r>
          </a:p>
          <a:p>
            <a:pPr marL="800100" lvl="1">
              <a:buFont typeface="+mj-lt"/>
              <a:buAutoNum type="arabicPeriod"/>
            </a:pPr>
            <a:r>
              <a:rPr lang="en-US" sz="1700" dirty="0"/>
              <a:t>Formal Design Presentation (Presentation III)</a:t>
            </a:r>
          </a:p>
          <a:p>
            <a:pPr marL="800100" lvl="1">
              <a:buFont typeface="+mj-lt"/>
              <a:buAutoNum type="arabicPeriod"/>
            </a:pPr>
            <a:r>
              <a:rPr lang="en-US" sz="1700" dirty="0"/>
              <a:t>Lab 1 Product Description – Outline (Group)</a:t>
            </a:r>
          </a:p>
          <a:p>
            <a:pPr marL="800100" lvl="1">
              <a:buFont typeface="+mj-lt"/>
              <a:buAutoNum type="arabicPeriod"/>
            </a:pPr>
            <a:r>
              <a:rPr lang="en-US" sz="1700" dirty="0"/>
              <a:t>Lab 1 Drafts – Preliminary/Final (Individual)</a:t>
            </a:r>
            <a:endParaRPr lang="en-US" dirty="0"/>
          </a:p>
          <a:p>
            <a:pPr marL="0" indent="0">
              <a:buNone/>
            </a:pPr>
            <a:r>
              <a:rPr lang="en-US" b="1" dirty="0"/>
              <a:t>Weeks 11-14 - Module 6 Prototyping</a:t>
            </a:r>
          </a:p>
          <a:p>
            <a:pPr marL="0" indent="0">
              <a:buNone/>
            </a:pPr>
            <a:r>
              <a:rPr lang="en-US" dirty="0"/>
              <a:t>Assignments: </a:t>
            </a:r>
            <a:endParaRPr lang="en-US" sz="1700" dirty="0"/>
          </a:p>
          <a:p>
            <a:pPr lvl="1">
              <a:buFont typeface="+mj-lt"/>
              <a:buAutoNum type="arabicPeriod"/>
            </a:pPr>
            <a:r>
              <a:rPr lang="en-US" sz="1700" dirty="0"/>
              <a:t>Weekly Website updates of Prototype Presentation </a:t>
            </a:r>
          </a:p>
          <a:p>
            <a:pPr lvl="1">
              <a:buFont typeface="+mj-lt"/>
              <a:buAutoNum type="arabicPeriod"/>
            </a:pPr>
            <a:r>
              <a:rPr lang="en-US" sz="1700" dirty="0"/>
              <a:t>Prototype Presentation</a:t>
            </a:r>
          </a:p>
          <a:p>
            <a:pPr lvl="1">
              <a:buFont typeface="+mj-lt"/>
              <a:buAutoNum type="arabicPeriod"/>
            </a:pPr>
            <a:r>
              <a:rPr lang="en-US" sz="1700" dirty="0"/>
              <a:t>Final Updates - Prototype Presentation, Lab 1, Project Website</a:t>
            </a:r>
            <a:endParaRPr lang="en-US" dirty="0"/>
          </a:p>
          <a:p>
            <a:pPr marL="0" indent="0">
              <a:buNone/>
            </a:pPr>
            <a:r>
              <a:rPr lang="en-US" dirty="0">
                <a:solidFill>
                  <a:srgbClr val="FF0000"/>
                </a:solidFill>
              </a:rPr>
              <a:t>Note: Portions of the timeline may change as the semester progresses</a:t>
            </a:r>
          </a:p>
          <a:p>
            <a:pPr marL="0" indent="0">
              <a:buNone/>
            </a:pPr>
            <a:endParaRPr lang="en-US" dirty="0"/>
          </a:p>
          <a:p>
            <a:pPr marL="0" indent="0">
              <a:buNone/>
            </a:pPr>
            <a:endParaRPr lang="en-US" dirty="0"/>
          </a:p>
        </p:txBody>
      </p:sp>
      <p:sp>
        <p:nvSpPr>
          <p:cNvPr id="2" name="Title 1"/>
          <p:cNvSpPr>
            <a:spLocks noGrp="1"/>
          </p:cNvSpPr>
          <p:nvPr>
            <p:ph type="title"/>
          </p:nvPr>
        </p:nvSpPr>
        <p:spPr>
          <a:xfrm>
            <a:off x="609599" y="609600"/>
            <a:ext cx="6347713" cy="870857"/>
          </a:xfrm>
        </p:spPr>
        <p:txBody>
          <a:bodyPr>
            <a:normAutofit/>
          </a:bodyPr>
          <a:lstStyle/>
          <a:p>
            <a:r>
              <a:rPr lang="en-US" sz="3100" dirty="0"/>
              <a:t>Course Timeline and Key Events</a:t>
            </a:r>
            <a:endParaRPr lang="en-US" sz="2000" dirty="0"/>
          </a:p>
        </p:txBody>
      </p:sp>
      <p:sp>
        <p:nvSpPr>
          <p:cNvPr id="4" name="Slide Number Placeholder 3"/>
          <p:cNvSpPr>
            <a:spLocks noGrp="1"/>
          </p:cNvSpPr>
          <p:nvPr>
            <p:ph type="sldNum" sz="quarter" idx="12"/>
          </p:nvPr>
        </p:nvSpPr>
        <p:spPr/>
        <p:txBody>
          <a:bodyPr/>
          <a:lstStyle/>
          <a:p>
            <a:fld id="{319EE0C3-75DD-4F4E-A72F-868794C76BD4}" type="slidenum">
              <a:rPr lang="en-US" smtClean="0"/>
              <a:t>12</a:t>
            </a:fld>
            <a:endParaRPr lang="en-US" dirty="0"/>
          </a:p>
        </p:txBody>
      </p:sp>
      <p:sp>
        <p:nvSpPr>
          <p:cNvPr id="8" name="Date Placeholder 7">
            <a:extLst>
              <a:ext uri="{FF2B5EF4-FFF2-40B4-BE49-F238E27FC236}">
                <a16:creationId xmlns:a16="http://schemas.microsoft.com/office/drawing/2014/main" id="{C58CC303-AB63-433E-90B0-156CF9560728}"/>
              </a:ext>
            </a:extLst>
          </p:cNvPr>
          <p:cNvSpPr>
            <a:spLocks noGrp="1"/>
          </p:cNvSpPr>
          <p:nvPr>
            <p:ph type="dt" sz="half" idx="10"/>
          </p:nvPr>
        </p:nvSpPr>
        <p:spPr/>
        <p:txBody>
          <a:bodyPr/>
          <a:lstStyle/>
          <a:p>
            <a:r>
              <a:rPr lang="en-US" dirty="0"/>
              <a:t>CS410 Week 1</a:t>
            </a:r>
          </a:p>
        </p:txBody>
      </p:sp>
    </p:spTree>
    <p:extLst>
      <p:ext uri="{BB962C8B-B14F-4D97-AF65-F5344CB8AC3E}">
        <p14:creationId xmlns:p14="http://schemas.microsoft.com/office/powerpoint/2010/main" val="17737937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870857"/>
          </a:xfrm>
        </p:spPr>
        <p:txBody>
          <a:bodyPr>
            <a:normAutofit/>
          </a:bodyPr>
          <a:lstStyle/>
          <a:p>
            <a:r>
              <a:rPr lang="en-US" sz="3100" dirty="0"/>
              <a:t>Some CS 410 History</a:t>
            </a:r>
            <a:br>
              <a:rPr lang="en-US" sz="3100" dirty="0"/>
            </a:br>
            <a:r>
              <a:rPr lang="en-US" sz="2000" dirty="0"/>
              <a:t>Two Decades of Innovation… </a:t>
            </a:r>
          </a:p>
        </p:txBody>
      </p:sp>
      <p:sp>
        <p:nvSpPr>
          <p:cNvPr id="3" name="Content Placeholder 2"/>
          <p:cNvSpPr>
            <a:spLocks noGrp="1"/>
          </p:cNvSpPr>
          <p:nvPr>
            <p:ph idx="1"/>
          </p:nvPr>
        </p:nvSpPr>
        <p:spPr>
          <a:xfrm>
            <a:off x="508000" y="1587760"/>
            <a:ext cx="6759074" cy="4898765"/>
          </a:xfrm>
        </p:spPr>
        <p:txBody>
          <a:bodyPr>
            <a:normAutofit fontScale="92500" lnSpcReduction="20000"/>
          </a:bodyPr>
          <a:lstStyle/>
          <a:p>
            <a:pPr marL="0" indent="0" fontAlgn="base">
              <a:buNone/>
            </a:pPr>
            <a:r>
              <a:rPr lang="en-US" dirty="0"/>
              <a:t> </a:t>
            </a:r>
            <a:r>
              <a:rPr lang="en-US" dirty="0">
                <a:hlinkClick r:id="rId2"/>
              </a:rPr>
              <a:t>Previous 410 Projects</a:t>
            </a:r>
            <a:endParaRPr lang="en-US" dirty="0"/>
          </a:p>
          <a:p>
            <a:pPr marL="0" indent="0">
              <a:buNone/>
            </a:pPr>
            <a:r>
              <a:rPr lang="en-US" dirty="0"/>
              <a:t>2011: </a:t>
            </a:r>
            <a:r>
              <a:rPr lang="en-US" dirty="0">
                <a:hlinkClick r:id="rId3"/>
              </a:rPr>
              <a:t>Traffic Wizard</a:t>
            </a:r>
            <a:endParaRPr lang="en-US" dirty="0"/>
          </a:p>
          <a:p>
            <a:pPr marL="0" indent="0">
              <a:buNone/>
            </a:pPr>
            <a:r>
              <a:rPr lang="en-US" dirty="0"/>
              <a:t>2017: </a:t>
            </a:r>
            <a:r>
              <a:rPr lang="en-US" dirty="0" err="1">
                <a:hlinkClick r:id="rId4"/>
              </a:rPr>
              <a:t>ParkODU</a:t>
            </a:r>
            <a:endParaRPr lang="en-US" dirty="0"/>
          </a:p>
          <a:p>
            <a:pPr marL="0" indent="0">
              <a:buNone/>
            </a:pPr>
            <a:r>
              <a:rPr lang="en-US" sz="2100" dirty="0"/>
              <a:t>Spring 2019 </a:t>
            </a:r>
          </a:p>
          <a:p>
            <a:pPr marL="400050" lvl="1" indent="0">
              <a:buNone/>
            </a:pPr>
            <a:r>
              <a:rPr lang="en-US" sz="1800" dirty="0">
                <a:hlinkClick r:id="rId5"/>
              </a:rPr>
              <a:t>SeizSmart</a:t>
            </a:r>
            <a:endParaRPr lang="en-US" sz="1800" dirty="0">
              <a:hlinkClick r:id="rId6"/>
            </a:endParaRPr>
          </a:p>
          <a:p>
            <a:pPr marL="400050" lvl="1" indent="0">
              <a:buNone/>
            </a:pPr>
            <a:r>
              <a:rPr lang="en-US" sz="1800" dirty="0">
                <a:hlinkClick r:id="rId6"/>
              </a:rPr>
              <a:t>Skadoosh</a:t>
            </a:r>
            <a:endParaRPr lang="en-US" sz="1800" dirty="0"/>
          </a:p>
          <a:p>
            <a:pPr marL="0" indent="0">
              <a:buNone/>
            </a:pPr>
            <a:r>
              <a:rPr lang="en-US" sz="2000" dirty="0"/>
              <a:t>Fall 2019</a:t>
            </a:r>
          </a:p>
          <a:p>
            <a:pPr marL="400050" lvl="1" indent="0">
              <a:buNone/>
            </a:pPr>
            <a:r>
              <a:rPr lang="en-US" sz="1800" dirty="0">
                <a:hlinkClick r:id="rId7"/>
              </a:rPr>
              <a:t>LoQui</a:t>
            </a:r>
            <a:endParaRPr lang="en-US" sz="1800" dirty="0"/>
          </a:p>
          <a:p>
            <a:pPr marL="0" indent="0">
              <a:buNone/>
            </a:pPr>
            <a:r>
              <a:rPr lang="en-US" sz="2000" dirty="0"/>
              <a:t>Spring 2020</a:t>
            </a:r>
          </a:p>
          <a:p>
            <a:pPr marL="400050" lvl="1" indent="0">
              <a:buNone/>
            </a:pPr>
            <a:r>
              <a:rPr lang="en-US" sz="1800" dirty="0">
                <a:hlinkClick r:id="rId8"/>
              </a:rPr>
              <a:t>Kiddy-Up</a:t>
            </a:r>
            <a:endParaRPr lang="en-US" sz="1800" dirty="0"/>
          </a:p>
          <a:p>
            <a:pPr marL="400050" lvl="1" indent="0">
              <a:buNone/>
            </a:pPr>
            <a:r>
              <a:rPr lang="en-US" sz="1800" dirty="0">
                <a:hlinkClick r:id="rId9"/>
              </a:rPr>
              <a:t>Knight Walk</a:t>
            </a:r>
            <a:endParaRPr lang="en-US" sz="1800" dirty="0"/>
          </a:p>
          <a:p>
            <a:pPr marL="0" indent="0">
              <a:buNone/>
            </a:pPr>
            <a:r>
              <a:rPr lang="en-US" sz="2000" dirty="0"/>
              <a:t>Fall 2020</a:t>
            </a:r>
          </a:p>
          <a:p>
            <a:pPr marL="400050" lvl="1" indent="0">
              <a:buNone/>
            </a:pPr>
            <a:r>
              <a:rPr lang="en-US" sz="1800" dirty="0">
                <a:hlinkClick r:id="rId10"/>
              </a:rPr>
              <a:t>LoadIn</a:t>
            </a:r>
            <a:endParaRPr lang="en-US" sz="1800" dirty="0"/>
          </a:p>
          <a:p>
            <a:pPr marL="400050" lvl="1" indent="0">
              <a:buNone/>
            </a:pPr>
            <a:r>
              <a:rPr lang="en-US" sz="1800" dirty="0">
                <a:hlinkClick r:id="rId11"/>
              </a:rPr>
              <a:t>LittleLearners</a:t>
            </a:r>
            <a:endParaRPr lang="en-US" sz="1800" dirty="0"/>
          </a:p>
          <a:p>
            <a:pPr marL="400050" lvl="1" indent="0">
              <a:buNone/>
            </a:pPr>
            <a:endParaRPr lang="en-US" sz="1800" dirty="0"/>
          </a:p>
          <a:p>
            <a:pPr marL="0" indent="0">
              <a:buNone/>
            </a:pPr>
            <a:endParaRPr lang="en-US" sz="2000" dirty="0"/>
          </a:p>
          <a:p>
            <a:pPr marL="0" indent="0">
              <a:buNone/>
            </a:pPr>
            <a:endParaRPr lang="en-US" sz="2000" dirty="0"/>
          </a:p>
          <a:p>
            <a:pPr marL="0" indent="0">
              <a:buNone/>
            </a:pPr>
            <a:endParaRPr lang="en-US" sz="2000" dirty="0">
              <a:hlinkClick r:id="rId12"/>
            </a:endParaRPr>
          </a:p>
          <a:p>
            <a:pPr marL="0" indent="0">
              <a:buNone/>
            </a:pPr>
            <a:endParaRPr lang="en-US" sz="2000" dirty="0">
              <a:hlinkClick r:id="rId12"/>
            </a:endParaRPr>
          </a:p>
          <a:p>
            <a:pPr marL="0" indent="0">
              <a:buNone/>
            </a:pPr>
            <a:endParaRPr lang="en-US" dirty="0"/>
          </a:p>
          <a:p>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319EE0C3-75DD-4F4E-A72F-868794C76BD4}" type="slidenum">
              <a:rPr lang="en-US" smtClean="0"/>
              <a:t>13</a:t>
            </a:fld>
            <a:endParaRPr lang="en-US" dirty="0"/>
          </a:p>
        </p:txBody>
      </p:sp>
      <p:sp>
        <p:nvSpPr>
          <p:cNvPr id="8" name="Date Placeholder 7">
            <a:extLst>
              <a:ext uri="{FF2B5EF4-FFF2-40B4-BE49-F238E27FC236}">
                <a16:creationId xmlns:a16="http://schemas.microsoft.com/office/drawing/2014/main" id="{DD169AEC-8A5C-468E-854B-1338B671E57C}"/>
              </a:ext>
            </a:extLst>
          </p:cNvPr>
          <p:cNvSpPr>
            <a:spLocks noGrp="1"/>
          </p:cNvSpPr>
          <p:nvPr>
            <p:ph type="dt" sz="half" idx="10"/>
          </p:nvPr>
        </p:nvSpPr>
        <p:spPr/>
        <p:txBody>
          <a:bodyPr/>
          <a:lstStyle/>
          <a:p>
            <a:r>
              <a:rPr lang="en-US" dirty="0"/>
              <a:t>CS410 Week 1</a:t>
            </a:r>
          </a:p>
        </p:txBody>
      </p:sp>
      <p:sp>
        <p:nvSpPr>
          <p:cNvPr id="7" name="Content Placeholder 2">
            <a:extLst>
              <a:ext uri="{FF2B5EF4-FFF2-40B4-BE49-F238E27FC236}">
                <a16:creationId xmlns:a16="http://schemas.microsoft.com/office/drawing/2014/main" id="{91A64537-D412-E9A5-CC62-28D7030DA52A}"/>
              </a:ext>
            </a:extLst>
          </p:cNvPr>
          <p:cNvSpPr txBox="1">
            <a:spLocks/>
          </p:cNvSpPr>
          <p:nvPr/>
        </p:nvSpPr>
        <p:spPr>
          <a:xfrm>
            <a:off x="3792980" y="2109804"/>
            <a:ext cx="3865120" cy="448402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endParaRPr lang="en-US" sz="1900" dirty="0"/>
          </a:p>
          <a:p>
            <a:pPr marL="0" indent="0">
              <a:buFont typeface="Wingdings 3" charset="2"/>
              <a:buNone/>
            </a:pPr>
            <a:r>
              <a:rPr lang="en-US" sz="1900" dirty="0"/>
              <a:t>Spring 2021 </a:t>
            </a:r>
          </a:p>
          <a:p>
            <a:pPr marL="400050" lvl="1" indent="0">
              <a:buFont typeface="Wingdings 3" charset="2"/>
              <a:buNone/>
            </a:pPr>
            <a:r>
              <a:rPr lang="en-US" sz="1800" dirty="0">
                <a:hlinkClick r:id="rId13"/>
              </a:rPr>
              <a:t>P.A.W.S.</a:t>
            </a:r>
            <a:endParaRPr lang="en-US" sz="1800" dirty="0"/>
          </a:p>
          <a:p>
            <a:pPr marL="400050" lvl="1" indent="0">
              <a:buFont typeface="Wingdings 3" charset="2"/>
              <a:buNone/>
            </a:pPr>
            <a:r>
              <a:rPr lang="en-US" sz="1800" dirty="0" err="1">
                <a:hlinkClick r:id="rId6"/>
              </a:rPr>
              <a:t>Skadoosh</a:t>
            </a:r>
            <a:endParaRPr lang="en-US" sz="1800" dirty="0"/>
          </a:p>
          <a:p>
            <a:pPr marL="0" indent="0">
              <a:buFont typeface="Wingdings 3" charset="2"/>
              <a:buNone/>
            </a:pPr>
            <a:r>
              <a:rPr lang="en-US" sz="2000" dirty="0"/>
              <a:t>Fall 2021</a:t>
            </a:r>
          </a:p>
          <a:p>
            <a:pPr marL="400050" lvl="1" indent="0">
              <a:buFont typeface="Wingdings 3" charset="2"/>
              <a:buNone/>
            </a:pPr>
            <a:r>
              <a:rPr lang="en-US" sz="1800" dirty="0">
                <a:hlinkClick r:id="rId14"/>
              </a:rPr>
              <a:t>The Attention Assistant</a:t>
            </a:r>
            <a:br>
              <a:rPr lang="en-US" sz="1800" dirty="0"/>
            </a:br>
            <a:r>
              <a:rPr lang="en-US" sz="1800" dirty="0">
                <a:hlinkClick r:id="rId15"/>
              </a:rPr>
              <a:t>Forester-in-a-Box</a:t>
            </a:r>
            <a:endParaRPr lang="en-US" sz="1800" dirty="0"/>
          </a:p>
          <a:p>
            <a:pPr marL="0" indent="0">
              <a:lnSpc>
                <a:spcPct val="80000"/>
              </a:lnSpc>
              <a:buNone/>
            </a:pPr>
            <a:r>
              <a:rPr lang="en-US" sz="1900" dirty="0"/>
              <a:t>Spring 2022</a:t>
            </a:r>
          </a:p>
          <a:p>
            <a:pPr marL="400050" lvl="1" indent="0">
              <a:buFont typeface="Wingdings 3" charset="2"/>
              <a:buNone/>
            </a:pPr>
            <a:r>
              <a:rPr lang="en-US" sz="1800" dirty="0">
                <a:hlinkClick r:id="rId16"/>
              </a:rPr>
              <a:t>Art Guardian</a:t>
            </a:r>
            <a:endParaRPr lang="en-US" sz="1800" dirty="0"/>
          </a:p>
          <a:p>
            <a:pPr marL="400050" lvl="1" indent="0">
              <a:buFont typeface="Wingdings 3" charset="2"/>
              <a:buNone/>
            </a:pPr>
            <a:r>
              <a:rPr lang="en-US" sz="1800" dirty="0">
                <a:hlinkClick r:id="rId17"/>
              </a:rPr>
              <a:t>L.I.M.E.</a:t>
            </a:r>
            <a:endParaRPr lang="en-US" sz="1800" dirty="0"/>
          </a:p>
          <a:p>
            <a:pPr marL="400050" lvl="1" indent="0">
              <a:buFont typeface="Wingdings 3" charset="2"/>
              <a:buNone/>
            </a:pPr>
            <a:endParaRPr lang="en-US" sz="1800" dirty="0"/>
          </a:p>
          <a:p>
            <a:pPr marL="0" indent="0">
              <a:buFont typeface="Wingdings 3" charset="2"/>
              <a:buNone/>
            </a:pPr>
            <a:endParaRPr lang="en-US" sz="2000" dirty="0"/>
          </a:p>
          <a:p>
            <a:pPr marL="0" indent="0">
              <a:buFont typeface="Wingdings 3" charset="2"/>
              <a:buNone/>
            </a:pPr>
            <a:endParaRPr lang="en-US" sz="2000" dirty="0"/>
          </a:p>
          <a:p>
            <a:pPr marL="0" indent="0">
              <a:buFont typeface="Wingdings 3" charset="2"/>
              <a:buNone/>
            </a:pPr>
            <a:endParaRPr lang="en-US" sz="2000" dirty="0">
              <a:hlinkClick r:id="rId12"/>
            </a:endParaRPr>
          </a:p>
          <a:p>
            <a:pPr marL="0" indent="0">
              <a:buFont typeface="Wingdings 3" charset="2"/>
              <a:buNone/>
            </a:pPr>
            <a:endParaRPr lang="en-US" sz="2000" dirty="0">
              <a:hlinkClick r:id="rId12"/>
            </a:endParaRPr>
          </a:p>
          <a:p>
            <a:pPr marL="0" indent="0">
              <a:buFont typeface="Wingdings 3" charset="2"/>
              <a:buNone/>
            </a:pPr>
            <a:endParaRPr lang="en-US" dirty="0"/>
          </a:p>
          <a:p>
            <a:endParaRPr lang="en-US" dirty="0"/>
          </a:p>
          <a:p>
            <a:pPr marL="0" indent="0">
              <a:buFont typeface="Wingdings 3" charset="2"/>
              <a:buNone/>
            </a:pPr>
            <a:endParaRPr lang="en-US" dirty="0"/>
          </a:p>
        </p:txBody>
      </p:sp>
    </p:spTree>
    <p:extLst>
      <p:ext uri="{BB962C8B-B14F-4D97-AF65-F5344CB8AC3E}">
        <p14:creationId xmlns:p14="http://schemas.microsoft.com/office/powerpoint/2010/main" val="16092156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549138"/>
          </a:xfrm>
        </p:spPr>
        <p:txBody>
          <a:bodyPr>
            <a:noAutofit/>
          </a:bodyPr>
          <a:lstStyle/>
          <a:p>
            <a:r>
              <a:rPr lang="en-US" sz="3100" dirty="0"/>
              <a:t>Computer Productivity Initiative: </a:t>
            </a:r>
            <a:br>
              <a:rPr lang="en-US" sz="3100" dirty="0"/>
            </a:br>
            <a:r>
              <a:rPr lang="en-US" sz="3100" dirty="0"/>
              <a:t>Past, Present, and Future</a:t>
            </a:r>
            <a:br>
              <a:rPr lang="en-US" sz="2400" dirty="0"/>
            </a:br>
            <a:br>
              <a:rPr lang="en-US" sz="2400" dirty="0"/>
            </a:br>
            <a:br>
              <a:rPr lang="en-US" sz="1400" dirty="0"/>
            </a:br>
            <a:endParaRPr lang="en-US" sz="1400" dirty="0"/>
          </a:p>
        </p:txBody>
      </p:sp>
      <p:sp>
        <p:nvSpPr>
          <p:cNvPr id="3" name="Content Placeholder 2"/>
          <p:cNvSpPr>
            <a:spLocks noGrp="1"/>
          </p:cNvSpPr>
          <p:nvPr>
            <p:ph idx="1"/>
          </p:nvPr>
        </p:nvSpPr>
        <p:spPr>
          <a:xfrm>
            <a:off x="526016" y="1821779"/>
            <a:ext cx="7328445" cy="4870157"/>
          </a:xfrm>
        </p:spPr>
        <p:txBody>
          <a:bodyPr>
            <a:normAutofit fontScale="55000" lnSpcReduction="20000"/>
          </a:bodyPr>
          <a:lstStyle/>
          <a:p>
            <a:pPr marL="0" indent="0" fontAlgn="base">
              <a:buNone/>
            </a:pPr>
            <a:r>
              <a:rPr lang="en-US" sz="3400" b="1" dirty="0"/>
              <a:t>Conclusion*:</a:t>
            </a:r>
          </a:p>
          <a:p>
            <a:pPr marL="0" indent="0" fontAlgn="base">
              <a:buNone/>
            </a:pPr>
            <a:r>
              <a:rPr lang="en-US" sz="2900" dirty="0"/>
              <a:t>The role of undergraduate education is being redefined in an era when business and government are striving to become more productive and competitive. </a:t>
            </a:r>
            <a:r>
              <a:rPr lang="en-US" sz="2900" dirty="0">
                <a:solidFill>
                  <a:schemeClr val="tx1"/>
                </a:solidFill>
              </a:rPr>
              <a:t>The </a:t>
            </a:r>
            <a:r>
              <a:rPr lang="en-US" sz="2900" dirty="0">
                <a:solidFill>
                  <a:srgbClr val="FF0000"/>
                </a:solidFill>
              </a:rPr>
              <a:t>most successful graduates </a:t>
            </a:r>
            <a:r>
              <a:rPr lang="en-US" sz="2900" dirty="0">
                <a:solidFill>
                  <a:schemeClr val="tx1"/>
                </a:solidFill>
              </a:rPr>
              <a:t>may not be those with the best technical education but rather </a:t>
            </a:r>
            <a:r>
              <a:rPr lang="en-US" sz="2900" dirty="0">
                <a:solidFill>
                  <a:srgbClr val="FF0000"/>
                </a:solidFill>
              </a:rPr>
              <a:t>those with the better understanding of how to apply that education to the solution of real problems</a:t>
            </a:r>
            <a:r>
              <a:rPr lang="en-US" sz="2900" dirty="0">
                <a:solidFill>
                  <a:schemeClr val="tx1"/>
                </a:solidFill>
              </a:rPr>
              <a:t>. </a:t>
            </a:r>
          </a:p>
          <a:p>
            <a:pPr marL="0" indent="0" fontAlgn="base">
              <a:buNone/>
            </a:pPr>
            <a:r>
              <a:rPr lang="en-US" sz="2900" dirty="0"/>
              <a:t>The CPI project has been developed through a joint effort of NSF and ODU in order to provide a curriculum which better </a:t>
            </a:r>
            <a:r>
              <a:rPr lang="en-US" sz="2900" dirty="0">
                <a:solidFill>
                  <a:srgbClr val="FF0000"/>
                </a:solidFill>
              </a:rPr>
              <a:t>prepares students for their future roles in society</a:t>
            </a:r>
            <a:r>
              <a:rPr lang="en-US" sz="2900" dirty="0"/>
              <a:t>. CPI has matured to the point where it has become part of a multi-year coordinated project within our CS curriculum. </a:t>
            </a:r>
          </a:p>
          <a:p>
            <a:pPr marL="0" indent="0" fontAlgn="base">
              <a:buNone/>
            </a:pPr>
            <a:r>
              <a:rPr lang="en-US" sz="2900" dirty="0"/>
              <a:t>Initial feedback from our students and from an external board of advisors confirms our feelings that this effort can provide an additional dimension to the traditional CS curriculum which </a:t>
            </a:r>
            <a:r>
              <a:rPr lang="en-US" sz="2900" dirty="0">
                <a:solidFill>
                  <a:schemeClr val="tx1"/>
                </a:solidFill>
              </a:rPr>
              <a:t>better </a:t>
            </a:r>
            <a:r>
              <a:rPr lang="en-US" sz="2900" dirty="0">
                <a:solidFill>
                  <a:srgbClr val="FF0000"/>
                </a:solidFill>
              </a:rPr>
              <a:t>prepares students to contribute to the solution of ill-structured but real problems</a:t>
            </a:r>
            <a:r>
              <a:rPr lang="en-US" sz="2900" dirty="0"/>
              <a:t>. </a:t>
            </a:r>
          </a:p>
          <a:p>
            <a:pPr marL="0" indent="0" fontAlgn="base">
              <a:buNone/>
            </a:pPr>
            <a:r>
              <a:rPr lang="en-US" sz="2900" dirty="0">
                <a:solidFill>
                  <a:srgbClr val="FF0000"/>
                </a:solidFill>
              </a:rPr>
              <a:t>Our current efforts </a:t>
            </a:r>
            <a:r>
              <a:rPr lang="en-US" sz="2900" dirty="0">
                <a:solidFill>
                  <a:srgbClr val="0070C0"/>
                </a:solidFill>
              </a:rPr>
              <a:t>(c.1995) </a:t>
            </a:r>
            <a:r>
              <a:rPr lang="en-US" sz="2900" dirty="0">
                <a:solidFill>
                  <a:srgbClr val="FF0000"/>
                </a:solidFill>
              </a:rPr>
              <a:t>are to extend CPI to a networked remote learning environment. </a:t>
            </a:r>
          </a:p>
          <a:p>
            <a:pPr marL="0" indent="0" fontAlgn="base">
              <a:buNone/>
            </a:pPr>
            <a:r>
              <a:rPr lang="en-US" sz="3200" b="1" dirty="0">
                <a:hlinkClick r:id="rId2" action="ppaction://hlinkfile"/>
              </a:rPr>
              <a:t>*Excerpt ODU CS Conference Paper - 8</a:t>
            </a:r>
            <a:r>
              <a:rPr lang="en-US" sz="3200" b="1" baseline="30000" dirty="0">
                <a:hlinkClick r:id="rId2" action="ppaction://hlinkfile"/>
              </a:rPr>
              <a:t>th</a:t>
            </a:r>
            <a:r>
              <a:rPr lang="en-US" sz="3200" b="1" dirty="0">
                <a:hlinkClick r:id="rId2" action="ppaction://hlinkfile"/>
              </a:rPr>
              <a:t> SEI Conference on Software Engineering Education </a:t>
            </a:r>
            <a:r>
              <a:rPr lang="en-US" sz="3200" b="1" dirty="0">
                <a:solidFill>
                  <a:srgbClr val="0070C0"/>
                </a:solidFill>
              </a:rPr>
              <a:t>(February 1995)</a:t>
            </a:r>
          </a:p>
          <a:p>
            <a:pPr marL="0" indent="0" fontAlgn="base">
              <a:buNone/>
            </a:pPr>
            <a:endParaRPr lang="en-US" sz="2900" dirty="0">
              <a:solidFill>
                <a:srgbClr val="FF0000"/>
              </a:solidFill>
            </a:endParaRPr>
          </a:p>
        </p:txBody>
      </p:sp>
      <p:sp>
        <p:nvSpPr>
          <p:cNvPr id="4" name="Slide Number Placeholder 3"/>
          <p:cNvSpPr>
            <a:spLocks noGrp="1"/>
          </p:cNvSpPr>
          <p:nvPr>
            <p:ph type="sldNum" sz="quarter" idx="12"/>
          </p:nvPr>
        </p:nvSpPr>
        <p:spPr/>
        <p:txBody>
          <a:bodyPr/>
          <a:lstStyle/>
          <a:p>
            <a:fld id="{319EE0C3-75DD-4F4E-A72F-868794C76BD4}" type="slidenum">
              <a:rPr lang="en-US" smtClean="0"/>
              <a:t>14</a:t>
            </a:fld>
            <a:endParaRPr lang="en-US" dirty="0"/>
          </a:p>
        </p:txBody>
      </p:sp>
      <p:sp>
        <p:nvSpPr>
          <p:cNvPr id="8" name="Date Placeholder 7">
            <a:extLst>
              <a:ext uri="{FF2B5EF4-FFF2-40B4-BE49-F238E27FC236}">
                <a16:creationId xmlns:a16="http://schemas.microsoft.com/office/drawing/2014/main" id="{0A025055-CACF-4F09-9B7B-9F3BB8B80822}"/>
              </a:ext>
            </a:extLst>
          </p:cNvPr>
          <p:cNvSpPr>
            <a:spLocks noGrp="1"/>
          </p:cNvSpPr>
          <p:nvPr>
            <p:ph type="dt" sz="half" idx="10"/>
          </p:nvPr>
        </p:nvSpPr>
        <p:spPr/>
        <p:txBody>
          <a:bodyPr/>
          <a:lstStyle/>
          <a:p>
            <a:r>
              <a:rPr lang="en-US" dirty="0"/>
              <a:t>CS410 Week 1</a:t>
            </a:r>
          </a:p>
        </p:txBody>
      </p:sp>
    </p:spTree>
    <p:extLst>
      <p:ext uri="{BB962C8B-B14F-4D97-AF65-F5344CB8AC3E}">
        <p14:creationId xmlns:p14="http://schemas.microsoft.com/office/powerpoint/2010/main" val="36181903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453390"/>
          </a:xfrm>
        </p:spPr>
        <p:txBody>
          <a:bodyPr>
            <a:noAutofit/>
          </a:bodyPr>
          <a:lstStyle/>
          <a:p>
            <a:r>
              <a:rPr lang="en-US" sz="2400" dirty="0"/>
              <a:t>Current Perspectives (25 Years Later):</a:t>
            </a:r>
            <a:br>
              <a:rPr lang="en-US" sz="2400" dirty="0"/>
            </a:br>
            <a:br>
              <a:rPr lang="en-US" sz="1600" dirty="0"/>
            </a:br>
            <a:r>
              <a:rPr lang="en-US" sz="1600" dirty="0">
                <a:hlinkClick r:id="rId2">
                  <a:extLst>
                    <a:ext uri="{A12FA001-AC4F-418D-AE19-62706E023703}">
                      <ahyp:hlinkClr xmlns:ahyp="http://schemas.microsoft.com/office/drawing/2018/hyperlinkcolor" val="tx"/>
                    </a:ext>
                  </a:extLst>
                </a:hlinkClick>
              </a:rPr>
              <a:t>17 Skills All Programmers Need to Have (2022 List)</a:t>
            </a:r>
            <a:r>
              <a:rPr lang="en-US" sz="1600" dirty="0"/>
              <a:t>:</a:t>
            </a:r>
            <a:br>
              <a:rPr lang="en-US" sz="1000" b="0" i="0" dirty="0">
                <a:solidFill>
                  <a:srgbClr val="8B2332"/>
                </a:solidFill>
                <a:effectLst/>
                <a:latin typeface="futura-pt"/>
              </a:rPr>
            </a:br>
            <a:br>
              <a:rPr lang="en-US" sz="1600" b="1" dirty="0">
                <a:solidFill>
                  <a:srgbClr val="0070C0"/>
                </a:solidFill>
              </a:rPr>
            </a:br>
            <a:br>
              <a:rPr lang="en-US" sz="2400" dirty="0"/>
            </a:br>
            <a:endParaRPr lang="en-US" sz="2400" dirty="0"/>
          </a:p>
        </p:txBody>
      </p:sp>
      <p:sp>
        <p:nvSpPr>
          <p:cNvPr id="3" name="Content Placeholder 2"/>
          <p:cNvSpPr>
            <a:spLocks noGrp="1"/>
          </p:cNvSpPr>
          <p:nvPr>
            <p:ph idx="1"/>
          </p:nvPr>
        </p:nvSpPr>
        <p:spPr>
          <a:xfrm>
            <a:off x="737471" y="1852853"/>
            <a:ext cx="7328445" cy="4870157"/>
          </a:xfrm>
        </p:spPr>
        <p:txBody>
          <a:bodyPr>
            <a:normAutofit/>
          </a:bodyPr>
          <a:lstStyle/>
          <a:p>
            <a:pPr marL="0" indent="0" fontAlgn="base">
              <a:buNone/>
            </a:pPr>
            <a:endParaRPr lang="en-US" sz="3200" b="1" dirty="0">
              <a:solidFill>
                <a:srgbClr val="0070C0"/>
              </a:solidFill>
            </a:endParaRPr>
          </a:p>
          <a:p>
            <a:pPr marL="0" indent="0" fontAlgn="base">
              <a:buNone/>
            </a:pPr>
            <a:endParaRPr lang="en-US" sz="3200" b="1" dirty="0">
              <a:solidFill>
                <a:srgbClr val="0070C0"/>
              </a:solidFill>
            </a:endParaRPr>
          </a:p>
          <a:p>
            <a:pPr marL="0" indent="0" fontAlgn="base">
              <a:buNone/>
            </a:pPr>
            <a:endParaRPr lang="en-US" sz="3200" b="1" dirty="0">
              <a:solidFill>
                <a:srgbClr val="0070C0"/>
              </a:solidFill>
            </a:endParaRPr>
          </a:p>
          <a:p>
            <a:pPr marL="0" indent="0" fontAlgn="base">
              <a:buNone/>
            </a:pPr>
            <a:endParaRPr lang="en-US" sz="3200" b="1" dirty="0">
              <a:solidFill>
                <a:srgbClr val="0070C0"/>
              </a:solidFill>
            </a:endParaRPr>
          </a:p>
          <a:p>
            <a:pPr marL="0" indent="0" fontAlgn="base">
              <a:buNone/>
            </a:pPr>
            <a:endParaRPr lang="en-US" sz="3200" b="1" dirty="0">
              <a:solidFill>
                <a:srgbClr val="0070C0"/>
              </a:solidFill>
            </a:endParaRPr>
          </a:p>
          <a:p>
            <a:pPr marL="0" indent="0" fontAlgn="base">
              <a:buNone/>
            </a:pPr>
            <a:endParaRPr lang="en-US" sz="1400" b="1" dirty="0">
              <a:solidFill>
                <a:srgbClr val="0070C0"/>
              </a:solidFill>
            </a:endParaRPr>
          </a:p>
          <a:p>
            <a:pPr marL="0" indent="0" fontAlgn="base">
              <a:buNone/>
            </a:pPr>
            <a:endParaRPr lang="en-US" sz="1200" b="1" dirty="0">
              <a:solidFill>
                <a:srgbClr val="0070C0"/>
              </a:solidFill>
            </a:endParaRPr>
          </a:p>
          <a:p>
            <a:pPr marL="0" indent="0" fontAlgn="base">
              <a:buNone/>
            </a:pPr>
            <a:r>
              <a:rPr lang="en-US" sz="1200" b="1" dirty="0">
                <a:solidFill>
                  <a:srgbClr val="0070C0"/>
                </a:solidFill>
              </a:rPr>
              <a:t>December 2021: </a:t>
            </a:r>
            <a:r>
              <a:rPr lang="en-US" sz="1200" dirty="0">
                <a:hlinkClick r:id="rId3"/>
              </a:rPr>
              <a:t>Computer Programmers - Soft Skills Needs</a:t>
            </a:r>
            <a:endParaRPr lang="en-US" sz="1200" dirty="0"/>
          </a:p>
          <a:p>
            <a:pPr marL="0" indent="0" fontAlgn="base">
              <a:buNone/>
            </a:pPr>
            <a:r>
              <a:rPr lang="en-US" sz="1200" b="1" dirty="0">
                <a:solidFill>
                  <a:srgbClr val="0070C0"/>
                </a:solidFill>
              </a:rPr>
              <a:t>January 2018: </a:t>
            </a:r>
            <a:r>
              <a:rPr lang="en-US" sz="1200" dirty="0">
                <a:solidFill>
                  <a:srgbClr val="0070C0"/>
                </a:solidFill>
                <a:hlinkClick r:id="rId4"/>
              </a:rPr>
              <a:t>10 Soft Skills Every Developer Needs</a:t>
            </a:r>
            <a:endParaRPr lang="en-US" sz="1200" dirty="0">
              <a:solidFill>
                <a:srgbClr val="0070C0"/>
              </a:solidFill>
            </a:endParaRPr>
          </a:p>
          <a:p>
            <a:pPr marL="0" indent="0" fontAlgn="base">
              <a:buNone/>
            </a:pPr>
            <a:endParaRPr lang="en-US" sz="1200" b="1" dirty="0">
              <a:solidFill>
                <a:srgbClr val="0070C0"/>
              </a:solidFill>
            </a:endParaRPr>
          </a:p>
        </p:txBody>
      </p:sp>
      <p:sp>
        <p:nvSpPr>
          <p:cNvPr id="4" name="Slide Number Placeholder 3"/>
          <p:cNvSpPr>
            <a:spLocks noGrp="1"/>
          </p:cNvSpPr>
          <p:nvPr>
            <p:ph type="sldNum" sz="quarter" idx="12"/>
          </p:nvPr>
        </p:nvSpPr>
        <p:spPr/>
        <p:txBody>
          <a:bodyPr/>
          <a:lstStyle/>
          <a:p>
            <a:fld id="{319EE0C3-75DD-4F4E-A72F-868794C76BD4}" type="slidenum">
              <a:rPr lang="en-US" smtClean="0"/>
              <a:t>15</a:t>
            </a:fld>
            <a:endParaRPr lang="en-US" dirty="0"/>
          </a:p>
        </p:txBody>
      </p:sp>
      <p:sp>
        <p:nvSpPr>
          <p:cNvPr id="9" name="Date Placeholder 8">
            <a:extLst>
              <a:ext uri="{FF2B5EF4-FFF2-40B4-BE49-F238E27FC236}">
                <a16:creationId xmlns:a16="http://schemas.microsoft.com/office/drawing/2014/main" id="{E65851A6-DF55-425D-BA4A-3B430F968216}"/>
              </a:ext>
            </a:extLst>
          </p:cNvPr>
          <p:cNvSpPr>
            <a:spLocks noGrp="1"/>
          </p:cNvSpPr>
          <p:nvPr>
            <p:ph type="dt" sz="half" idx="10"/>
          </p:nvPr>
        </p:nvSpPr>
        <p:spPr/>
        <p:txBody>
          <a:bodyPr/>
          <a:lstStyle/>
          <a:p>
            <a:r>
              <a:rPr lang="en-US" dirty="0"/>
              <a:t>CS410 Week 1</a:t>
            </a:r>
          </a:p>
        </p:txBody>
      </p:sp>
      <p:pic>
        <p:nvPicPr>
          <p:cNvPr id="1026" name="Picture 2" descr="A full list of programmer skills">
            <a:extLst>
              <a:ext uri="{FF2B5EF4-FFF2-40B4-BE49-F238E27FC236}">
                <a16:creationId xmlns:a16="http://schemas.microsoft.com/office/drawing/2014/main" id="{E8E72C96-8175-4B64-8B8F-76C365EF2AD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32573" y="1992632"/>
            <a:ext cx="5505387" cy="3462850"/>
          </a:xfrm>
          <a:prstGeom prst="rect">
            <a:avLst/>
          </a:prstGeom>
          <a:noFill/>
          <a:extLst>
            <a:ext uri="{909E8E84-426E-40DD-AFC4-6F175D3DCCD1}">
              <a14:hiddenFill xmlns:a14="http://schemas.microsoft.com/office/drawing/2010/main">
                <a:solidFill>
                  <a:srgbClr val="FFFFFF"/>
                </a:solidFill>
              </a14:hiddenFill>
            </a:ext>
          </a:extLst>
        </p:spPr>
      </p:pic>
      <p:grpSp>
        <p:nvGrpSpPr>
          <p:cNvPr id="7" name="Group 6">
            <a:extLst>
              <a:ext uri="{FF2B5EF4-FFF2-40B4-BE49-F238E27FC236}">
                <a16:creationId xmlns:a16="http://schemas.microsoft.com/office/drawing/2014/main" id="{67E2F499-409B-7CD5-FB04-79A7D5D48CEB}"/>
              </a:ext>
            </a:extLst>
          </p:cNvPr>
          <p:cNvGrpSpPr/>
          <p:nvPr/>
        </p:nvGrpSpPr>
        <p:grpSpPr>
          <a:xfrm>
            <a:off x="4037460" y="2118472"/>
            <a:ext cx="2582640" cy="2210400"/>
            <a:chOff x="4037460" y="2118472"/>
            <a:chExt cx="2582640" cy="2210400"/>
          </a:xfrm>
        </p:grpSpPr>
        <mc:AlternateContent xmlns:mc="http://schemas.openxmlformats.org/markup-compatibility/2006">
          <mc:Choice xmlns:p14="http://schemas.microsoft.com/office/powerpoint/2010/main" Requires="p14">
            <p:contentPart p14:bwMode="auto" r:id="rId6">
              <p14:nvContentPartPr>
                <p14:cNvPr id="5" name="Ink 4">
                  <a:extLst>
                    <a:ext uri="{FF2B5EF4-FFF2-40B4-BE49-F238E27FC236}">
                      <a16:creationId xmlns:a16="http://schemas.microsoft.com/office/drawing/2014/main" id="{852ED794-D46B-5AF0-A3AF-57595578D56A}"/>
                    </a:ext>
                  </a:extLst>
                </p14:cNvPr>
                <p14:cNvContentPartPr/>
                <p14:nvPr/>
              </p14:nvContentPartPr>
              <p14:xfrm>
                <a:off x="4037460" y="2118472"/>
                <a:ext cx="2369160" cy="1897920"/>
              </p14:xfrm>
            </p:contentPart>
          </mc:Choice>
          <mc:Fallback>
            <p:pic>
              <p:nvPicPr>
                <p:cNvPr id="5" name="Ink 4">
                  <a:extLst>
                    <a:ext uri="{FF2B5EF4-FFF2-40B4-BE49-F238E27FC236}">
                      <a16:creationId xmlns:a16="http://schemas.microsoft.com/office/drawing/2014/main" id="{852ED794-D46B-5AF0-A3AF-57595578D56A}"/>
                    </a:ext>
                  </a:extLst>
                </p:cNvPr>
                <p:cNvPicPr/>
                <p:nvPr/>
              </p:nvPicPr>
              <p:blipFill>
                <a:blip r:embed="rId7"/>
                <a:stretch>
                  <a:fillRect/>
                </a:stretch>
              </p:blipFill>
              <p:spPr>
                <a:xfrm>
                  <a:off x="4028820" y="2109832"/>
                  <a:ext cx="2386800" cy="191556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6" name="Ink 5">
                  <a:extLst>
                    <a:ext uri="{FF2B5EF4-FFF2-40B4-BE49-F238E27FC236}">
                      <a16:creationId xmlns:a16="http://schemas.microsoft.com/office/drawing/2014/main" id="{78F04BAB-CB16-ECDC-300E-84DC26E35FEA}"/>
                    </a:ext>
                  </a:extLst>
                </p14:cNvPr>
                <p14:cNvContentPartPr/>
                <p14:nvPr/>
              </p14:nvContentPartPr>
              <p14:xfrm>
                <a:off x="6619740" y="4328512"/>
                <a:ext cx="360" cy="360"/>
              </p14:xfrm>
            </p:contentPart>
          </mc:Choice>
          <mc:Fallback>
            <p:pic>
              <p:nvPicPr>
                <p:cNvPr id="6" name="Ink 5">
                  <a:extLst>
                    <a:ext uri="{FF2B5EF4-FFF2-40B4-BE49-F238E27FC236}">
                      <a16:creationId xmlns:a16="http://schemas.microsoft.com/office/drawing/2014/main" id="{78F04BAB-CB16-ECDC-300E-84DC26E35FEA}"/>
                    </a:ext>
                  </a:extLst>
                </p:cNvPr>
                <p:cNvPicPr/>
                <p:nvPr/>
              </p:nvPicPr>
              <p:blipFill>
                <a:blip r:embed="rId9"/>
                <a:stretch>
                  <a:fillRect/>
                </a:stretch>
              </p:blipFill>
              <p:spPr>
                <a:xfrm>
                  <a:off x="6610740" y="4319872"/>
                  <a:ext cx="18000" cy="1800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10">
            <p14:nvContentPartPr>
              <p14:cNvPr id="8" name="Ink 7">
                <a:extLst>
                  <a:ext uri="{FF2B5EF4-FFF2-40B4-BE49-F238E27FC236}">
                    <a16:creationId xmlns:a16="http://schemas.microsoft.com/office/drawing/2014/main" id="{CC90C9B0-D2F6-904D-231F-24B473430301}"/>
                  </a:ext>
                </a:extLst>
              </p14:cNvPr>
              <p14:cNvContentPartPr/>
              <p14:nvPr/>
            </p14:nvContentPartPr>
            <p14:xfrm>
              <a:off x="-614820" y="1161592"/>
              <a:ext cx="360" cy="360"/>
            </p14:xfrm>
          </p:contentPart>
        </mc:Choice>
        <mc:Fallback>
          <p:pic>
            <p:nvPicPr>
              <p:cNvPr id="8" name="Ink 7">
                <a:extLst>
                  <a:ext uri="{FF2B5EF4-FFF2-40B4-BE49-F238E27FC236}">
                    <a16:creationId xmlns:a16="http://schemas.microsoft.com/office/drawing/2014/main" id="{CC90C9B0-D2F6-904D-231F-24B473430301}"/>
                  </a:ext>
                </a:extLst>
              </p:cNvPr>
              <p:cNvPicPr/>
              <p:nvPr/>
            </p:nvPicPr>
            <p:blipFill>
              <a:blip r:embed="rId9"/>
              <a:stretch>
                <a:fillRect/>
              </a:stretch>
            </p:blipFill>
            <p:spPr>
              <a:xfrm>
                <a:off x="-623460" y="1152592"/>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11">
            <p14:nvContentPartPr>
              <p14:cNvPr id="10" name="Ink 9">
                <a:extLst>
                  <a:ext uri="{FF2B5EF4-FFF2-40B4-BE49-F238E27FC236}">
                    <a16:creationId xmlns:a16="http://schemas.microsoft.com/office/drawing/2014/main" id="{FACF4FC6-B771-0033-FA60-66D7F94086B2}"/>
                  </a:ext>
                </a:extLst>
              </p14:cNvPr>
              <p14:cNvContentPartPr/>
              <p14:nvPr/>
            </p14:nvContentPartPr>
            <p14:xfrm>
              <a:off x="-1133580" y="1928392"/>
              <a:ext cx="360" cy="360"/>
            </p14:xfrm>
          </p:contentPart>
        </mc:Choice>
        <mc:Fallback>
          <p:pic>
            <p:nvPicPr>
              <p:cNvPr id="10" name="Ink 9">
                <a:extLst>
                  <a:ext uri="{FF2B5EF4-FFF2-40B4-BE49-F238E27FC236}">
                    <a16:creationId xmlns:a16="http://schemas.microsoft.com/office/drawing/2014/main" id="{FACF4FC6-B771-0033-FA60-66D7F94086B2}"/>
                  </a:ext>
                </a:extLst>
              </p:cNvPr>
              <p:cNvPicPr/>
              <p:nvPr/>
            </p:nvPicPr>
            <p:blipFill>
              <a:blip r:embed="rId9"/>
              <a:stretch>
                <a:fillRect/>
              </a:stretch>
            </p:blipFill>
            <p:spPr>
              <a:xfrm>
                <a:off x="-1142580" y="1919392"/>
                <a:ext cx="18000" cy="18000"/>
              </a:xfrm>
              <a:prstGeom prst="rect">
                <a:avLst/>
              </a:prstGeom>
            </p:spPr>
          </p:pic>
        </mc:Fallback>
      </mc:AlternateContent>
    </p:spTree>
    <p:extLst>
      <p:ext uri="{BB962C8B-B14F-4D97-AF65-F5344CB8AC3E}">
        <p14:creationId xmlns:p14="http://schemas.microsoft.com/office/powerpoint/2010/main" val="6286378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100" dirty="0"/>
              <a:t>As You Take on the Challenges of this Course - Consider this…</a:t>
            </a:r>
            <a:endParaRPr lang="en-US" sz="1400" dirty="0"/>
          </a:p>
        </p:txBody>
      </p:sp>
      <p:sp>
        <p:nvSpPr>
          <p:cNvPr id="3" name="Content Placeholder 2"/>
          <p:cNvSpPr>
            <a:spLocks noGrp="1"/>
          </p:cNvSpPr>
          <p:nvPr>
            <p:ph idx="1"/>
          </p:nvPr>
        </p:nvSpPr>
        <p:spPr>
          <a:xfrm>
            <a:off x="609599" y="2010531"/>
            <a:ext cx="6759074" cy="4213394"/>
          </a:xfrm>
        </p:spPr>
        <p:txBody>
          <a:bodyPr>
            <a:normAutofit lnSpcReduction="10000"/>
          </a:bodyPr>
          <a:lstStyle/>
          <a:p>
            <a:pPr marL="0" indent="0">
              <a:buNone/>
            </a:pPr>
            <a:r>
              <a:rPr lang="en-US" sz="2400" dirty="0"/>
              <a:t>CS 410 and its relationship to CS 411 are unique:</a:t>
            </a:r>
          </a:p>
          <a:p>
            <a:pPr lvl="1">
              <a:buFont typeface="Wingdings" panose="05000000000000000000" pitchFamily="2" charset="2"/>
              <a:buChar char="§"/>
            </a:pPr>
            <a:r>
              <a:rPr lang="en-US" sz="1900" b="1" dirty="0">
                <a:solidFill>
                  <a:srgbClr val="FF0000"/>
                </a:solidFill>
              </a:rPr>
              <a:t>CS 410 lays the foundation for success in CS 411!!</a:t>
            </a:r>
          </a:p>
          <a:p>
            <a:pPr lvl="1">
              <a:buFont typeface="Wingdings" panose="05000000000000000000" pitchFamily="2" charset="2"/>
              <a:buChar char="§"/>
            </a:pPr>
            <a:r>
              <a:rPr lang="en-US" sz="1900" dirty="0"/>
              <a:t>A mediocre effort may get an individual and team through CS 410 – but that level of performance may be a recipe for disaster in CS 411.</a:t>
            </a:r>
          </a:p>
          <a:p>
            <a:pPr lvl="1">
              <a:buFont typeface="Wingdings" panose="05000000000000000000" pitchFamily="2" charset="2"/>
              <a:buChar char="§"/>
            </a:pPr>
            <a:r>
              <a:rPr lang="en-US" sz="1900" dirty="0"/>
              <a:t>The more thorough, well conceived, well researched and well designed a CS 410 project is, the better prepared you will be for what must be accomplished to be successful in CS 411.</a:t>
            </a:r>
          </a:p>
          <a:p>
            <a:pPr marL="0" indent="0">
              <a:buNone/>
            </a:pPr>
            <a:r>
              <a:rPr lang="en-US" sz="2100" dirty="0"/>
              <a:t>Performance and results in this CS 410-411 course sequence can/should be a resume bullet – and a discussion point in any interview.</a:t>
            </a:r>
          </a:p>
          <a:p>
            <a:pPr marL="0" indent="0">
              <a:buNone/>
            </a:pPr>
            <a:endParaRPr lang="en-US" sz="1900" dirty="0"/>
          </a:p>
          <a:p>
            <a:pPr marL="0" indent="0">
              <a:buNone/>
            </a:pPr>
            <a:endParaRPr lang="en-US" sz="2100" dirty="0"/>
          </a:p>
          <a:p>
            <a:pPr lvl="1">
              <a:buFont typeface="Wingdings" panose="05000000000000000000" pitchFamily="2" charset="2"/>
              <a:buChar char="§"/>
            </a:pPr>
            <a:endParaRPr lang="en-US" sz="2700" dirty="0"/>
          </a:p>
        </p:txBody>
      </p:sp>
      <p:sp>
        <p:nvSpPr>
          <p:cNvPr id="4" name="Slide Number Placeholder 3"/>
          <p:cNvSpPr>
            <a:spLocks noGrp="1"/>
          </p:cNvSpPr>
          <p:nvPr>
            <p:ph type="sldNum" sz="quarter" idx="12"/>
          </p:nvPr>
        </p:nvSpPr>
        <p:spPr/>
        <p:txBody>
          <a:bodyPr/>
          <a:lstStyle/>
          <a:p>
            <a:fld id="{319EE0C3-75DD-4F4E-A72F-868794C76BD4}" type="slidenum">
              <a:rPr lang="en-US" smtClean="0"/>
              <a:t>16</a:t>
            </a:fld>
            <a:endParaRPr lang="en-US" dirty="0"/>
          </a:p>
        </p:txBody>
      </p:sp>
      <p:sp>
        <p:nvSpPr>
          <p:cNvPr id="8" name="Date Placeholder 7">
            <a:extLst>
              <a:ext uri="{FF2B5EF4-FFF2-40B4-BE49-F238E27FC236}">
                <a16:creationId xmlns:a16="http://schemas.microsoft.com/office/drawing/2014/main" id="{ADE6B2EF-0C7A-4067-B6F6-685460DE2BD4}"/>
              </a:ext>
            </a:extLst>
          </p:cNvPr>
          <p:cNvSpPr>
            <a:spLocks noGrp="1"/>
          </p:cNvSpPr>
          <p:nvPr>
            <p:ph type="dt" sz="half" idx="10"/>
          </p:nvPr>
        </p:nvSpPr>
        <p:spPr/>
        <p:txBody>
          <a:bodyPr/>
          <a:lstStyle/>
          <a:p>
            <a:r>
              <a:rPr lang="en-US" dirty="0"/>
              <a:t>CS410 Week 1</a:t>
            </a:r>
          </a:p>
        </p:txBody>
      </p:sp>
    </p:spTree>
    <p:extLst>
      <p:ext uri="{BB962C8B-B14F-4D97-AF65-F5344CB8AC3E}">
        <p14:creationId xmlns:p14="http://schemas.microsoft.com/office/powerpoint/2010/main" val="9477366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870857"/>
          </a:xfrm>
        </p:spPr>
        <p:txBody>
          <a:bodyPr>
            <a:normAutofit/>
          </a:bodyPr>
          <a:lstStyle/>
          <a:p>
            <a:r>
              <a:rPr lang="en-US" sz="3100" dirty="0"/>
              <a:t>Week 1 Assignments</a:t>
            </a:r>
            <a:br>
              <a:rPr lang="en-US" dirty="0"/>
            </a:br>
            <a:endParaRPr lang="en-US" sz="2000" dirty="0">
              <a:solidFill>
                <a:srgbClr val="FF0000"/>
              </a:solidFill>
            </a:endParaRPr>
          </a:p>
        </p:txBody>
      </p:sp>
      <p:sp>
        <p:nvSpPr>
          <p:cNvPr id="3" name="Content Placeholder 2"/>
          <p:cNvSpPr>
            <a:spLocks noGrp="1"/>
          </p:cNvSpPr>
          <p:nvPr>
            <p:ph idx="1"/>
          </p:nvPr>
        </p:nvSpPr>
        <p:spPr>
          <a:xfrm>
            <a:off x="403918" y="1350473"/>
            <a:ext cx="6934728" cy="5189974"/>
          </a:xfrm>
        </p:spPr>
        <p:txBody>
          <a:bodyPr>
            <a:normAutofit fontScale="85000" lnSpcReduction="20000"/>
          </a:bodyPr>
          <a:lstStyle/>
          <a:p>
            <a:pPr marL="0" indent="0">
              <a:spcBef>
                <a:spcPts val="300"/>
              </a:spcBef>
              <a:spcAft>
                <a:spcPts val="300"/>
              </a:spcAft>
              <a:buNone/>
            </a:pPr>
            <a:r>
              <a:rPr lang="en-US" dirty="0">
                <a:hlinkClick r:id="rId2"/>
              </a:rPr>
              <a:t>CS 410 Outline</a:t>
            </a:r>
            <a:endParaRPr lang="en-US" b="1" dirty="0"/>
          </a:p>
          <a:p>
            <a:pPr marL="0" indent="0">
              <a:spcBef>
                <a:spcPts val="300"/>
              </a:spcBef>
              <a:spcAft>
                <a:spcPts val="300"/>
              </a:spcAft>
              <a:buNone/>
            </a:pPr>
            <a:r>
              <a:rPr lang="en-US" b="1" dirty="0"/>
              <a:t>Personal Introduction</a:t>
            </a:r>
          </a:p>
          <a:p>
            <a:pPr lvl="1">
              <a:spcBef>
                <a:spcPts val="300"/>
              </a:spcBef>
              <a:spcAft>
                <a:spcPts val="300"/>
              </a:spcAft>
              <a:buFont typeface="Wingdings" panose="05000000000000000000" pitchFamily="2" charset="2"/>
              <a:buChar char="§"/>
            </a:pPr>
            <a:r>
              <a:rPr lang="en-US" dirty="0"/>
              <a:t>Treat this as an opportunity to “present” yourself to the participants of this course (treat this as a short resume capsule).</a:t>
            </a:r>
          </a:p>
          <a:p>
            <a:pPr lvl="2">
              <a:spcBef>
                <a:spcPts val="300"/>
              </a:spcBef>
              <a:spcAft>
                <a:spcPts val="300"/>
              </a:spcAft>
              <a:buFont typeface="Trebuchet MS" panose="020B0603020202020204" pitchFamily="34" charset="0"/>
              <a:buChar char="−"/>
            </a:pPr>
            <a:r>
              <a:rPr lang="en-US" sz="1600" dirty="0"/>
              <a:t>Give some insight into “who you are”, where you are from, etc..</a:t>
            </a:r>
          </a:p>
          <a:p>
            <a:pPr lvl="2">
              <a:spcBef>
                <a:spcPts val="300"/>
              </a:spcBef>
              <a:spcAft>
                <a:spcPts val="300"/>
              </a:spcAft>
              <a:buFont typeface="Trebuchet MS" panose="020B0603020202020204" pitchFamily="34" charset="0"/>
              <a:buChar char="−"/>
            </a:pPr>
            <a:r>
              <a:rPr lang="en-US" sz="1600" dirty="0"/>
              <a:t>Outline what you hope to gain from this course.</a:t>
            </a:r>
          </a:p>
          <a:p>
            <a:pPr lvl="2">
              <a:spcBef>
                <a:spcPts val="300"/>
              </a:spcBef>
              <a:spcAft>
                <a:spcPts val="300"/>
              </a:spcAft>
              <a:buFont typeface="Trebuchet MS" panose="020B0603020202020204" pitchFamily="34" charset="0"/>
              <a:buChar char="−"/>
            </a:pPr>
            <a:r>
              <a:rPr lang="en-US" sz="1600" dirty="0"/>
              <a:t>Summarize your skills as they may relate to supporting a software project team- including any jobs/experience you may have, domain expertise, etc..</a:t>
            </a:r>
          </a:p>
          <a:p>
            <a:pPr lvl="2">
              <a:spcBef>
                <a:spcPts val="300"/>
              </a:spcBef>
              <a:spcAft>
                <a:spcPts val="300"/>
              </a:spcAft>
              <a:buFont typeface="Trebuchet MS" panose="020B0603020202020204" pitchFamily="34" charset="0"/>
              <a:buChar char="−"/>
            </a:pPr>
            <a:r>
              <a:rPr lang="en-US" sz="1600" dirty="0"/>
              <a:t>List some of your interests, fun facts, and/or life experiences that you would be comfortable sharing. </a:t>
            </a:r>
          </a:p>
          <a:p>
            <a:pPr marL="0" indent="0">
              <a:spcBef>
                <a:spcPts val="300"/>
              </a:spcBef>
              <a:spcAft>
                <a:spcPts val="300"/>
              </a:spcAft>
              <a:buNone/>
            </a:pPr>
            <a:r>
              <a:rPr lang="en-US" b="1" dirty="0"/>
              <a:t>Professionalism</a:t>
            </a:r>
          </a:p>
          <a:p>
            <a:pPr lvl="1">
              <a:spcBef>
                <a:spcPts val="300"/>
              </a:spcBef>
              <a:spcAft>
                <a:spcPts val="300"/>
              </a:spcAft>
              <a:buFont typeface="Wingdings" panose="05000000000000000000" pitchFamily="2" charset="2"/>
              <a:buChar char="§"/>
            </a:pPr>
            <a:r>
              <a:rPr lang="en-US" dirty="0"/>
              <a:t>Describe what professionalism means to you and your perspective on the characteristics of professional performance behavior.</a:t>
            </a:r>
          </a:p>
          <a:p>
            <a:pPr lvl="1">
              <a:spcBef>
                <a:spcPts val="300"/>
              </a:spcBef>
              <a:spcAft>
                <a:spcPts val="300"/>
              </a:spcAft>
              <a:buFont typeface="Wingdings" panose="05000000000000000000" pitchFamily="2" charset="2"/>
              <a:buChar char="§"/>
            </a:pPr>
            <a:r>
              <a:rPr lang="en-US" dirty="0"/>
              <a:t>Post it as an honest and insightful response you might give during an interview – as opposed to a “canned” definition that you can find online.</a:t>
            </a:r>
          </a:p>
          <a:p>
            <a:pPr lvl="1">
              <a:spcBef>
                <a:spcPts val="300"/>
              </a:spcBef>
              <a:spcAft>
                <a:spcPts val="300"/>
              </a:spcAft>
              <a:buFont typeface="Wingdings" panose="05000000000000000000" pitchFamily="2" charset="2"/>
              <a:buChar char="§"/>
            </a:pPr>
            <a:r>
              <a:rPr lang="en-US" dirty="0"/>
              <a:t>Interact with class members to discuss professional perspectives.</a:t>
            </a:r>
          </a:p>
          <a:p>
            <a:pPr marL="0" indent="0">
              <a:spcBef>
                <a:spcPts val="300"/>
              </a:spcBef>
              <a:spcAft>
                <a:spcPts val="300"/>
              </a:spcAft>
              <a:buNone/>
            </a:pPr>
            <a:r>
              <a:rPr lang="en-US" b="1" dirty="0"/>
              <a:t>Societal Problem Identification</a:t>
            </a:r>
          </a:p>
          <a:p>
            <a:pPr lvl="1">
              <a:spcBef>
                <a:spcPts val="300"/>
              </a:spcBef>
              <a:spcAft>
                <a:spcPts val="300"/>
              </a:spcAft>
              <a:buFont typeface="Wingdings" panose="05000000000000000000" pitchFamily="2" charset="2"/>
              <a:buChar char="§"/>
            </a:pPr>
            <a:r>
              <a:rPr lang="en-US" dirty="0"/>
              <a:t>Post a description of societal problem which would require a </a:t>
            </a:r>
            <a:r>
              <a:rPr lang="en-US" b="1" dirty="0"/>
              <a:t>software-oriented</a:t>
            </a:r>
            <a:r>
              <a:rPr lang="en-US" dirty="0"/>
              <a:t> solution to resolve (one or more) that you would be interested in approaching with a CS410-411 team.</a:t>
            </a:r>
          </a:p>
          <a:p>
            <a:pPr lvl="1">
              <a:spcBef>
                <a:spcPts val="300"/>
              </a:spcBef>
              <a:spcAft>
                <a:spcPts val="300"/>
              </a:spcAft>
              <a:buFont typeface="Wingdings" panose="05000000000000000000" pitchFamily="2" charset="2"/>
              <a:buChar char="§"/>
            </a:pPr>
            <a:r>
              <a:rPr lang="en-US" dirty="0"/>
              <a:t>Outline a concept on how </a:t>
            </a:r>
            <a:r>
              <a:rPr lang="en-US" b="1" dirty="0"/>
              <a:t>a software-based approach </a:t>
            </a:r>
            <a:r>
              <a:rPr lang="en-US" dirty="0"/>
              <a:t>could be used to address the problem.</a:t>
            </a:r>
          </a:p>
        </p:txBody>
      </p:sp>
      <p:sp>
        <p:nvSpPr>
          <p:cNvPr id="4" name="Slide Number Placeholder 3"/>
          <p:cNvSpPr>
            <a:spLocks noGrp="1"/>
          </p:cNvSpPr>
          <p:nvPr>
            <p:ph type="sldNum" sz="quarter" idx="12"/>
          </p:nvPr>
        </p:nvSpPr>
        <p:spPr/>
        <p:txBody>
          <a:bodyPr/>
          <a:lstStyle/>
          <a:p>
            <a:fld id="{319EE0C3-75DD-4F4E-A72F-868794C76BD4}" type="slidenum">
              <a:rPr lang="en-US" smtClean="0"/>
              <a:t>17</a:t>
            </a:fld>
            <a:endParaRPr lang="en-US" dirty="0"/>
          </a:p>
        </p:txBody>
      </p:sp>
      <p:sp>
        <p:nvSpPr>
          <p:cNvPr id="8" name="Date Placeholder 7">
            <a:extLst>
              <a:ext uri="{FF2B5EF4-FFF2-40B4-BE49-F238E27FC236}">
                <a16:creationId xmlns:a16="http://schemas.microsoft.com/office/drawing/2014/main" id="{19B0967C-CCE3-44C3-8DE7-9FCFE61477B8}"/>
              </a:ext>
            </a:extLst>
          </p:cNvPr>
          <p:cNvSpPr>
            <a:spLocks noGrp="1"/>
          </p:cNvSpPr>
          <p:nvPr>
            <p:ph type="dt" sz="half" idx="10"/>
          </p:nvPr>
        </p:nvSpPr>
        <p:spPr/>
        <p:txBody>
          <a:bodyPr/>
          <a:lstStyle/>
          <a:p>
            <a:r>
              <a:rPr lang="en-US" dirty="0"/>
              <a:t>CS410 Week 1</a:t>
            </a:r>
          </a:p>
        </p:txBody>
      </p:sp>
      <p:grpSp>
        <p:nvGrpSpPr>
          <p:cNvPr id="10" name="Group 9">
            <a:extLst>
              <a:ext uri="{FF2B5EF4-FFF2-40B4-BE49-F238E27FC236}">
                <a16:creationId xmlns:a16="http://schemas.microsoft.com/office/drawing/2014/main" id="{023FB0AA-6245-BDB8-3D2B-06EE34C24EB1}"/>
              </a:ext>
            </a:extLst>
          </p:cNvPr>
          <p:cNvGrpSpPr/>
          <p:nvPr/>
        </p:nvGrpSpPr>
        <p:grpSpPr>
          <a:xfrm>
            <a:off x="1333500" y="1418992"/>
            <a:ext cx="360" cy="360"/>
            <a:chOff x="1333500" y="1418992"/>
            <a:chExt cx="360" cy="360"/>
          </a:xfrm>
        </p:grpSpPr>
        <mc:AlternateContent xmlns:mc="http://schemas.openxmlformats.org/markup-compatibility/2006">
          <mc:Choice xmlns:p14="http://schemas.microsoft.com/office/powerpoint/2010/main" Requires="p14">
            <p:contentPart p14:bwMode="auto" r:id="rId3">
              <p14:nvContentPartPr>
                <p14:cNvPr id="5" name="Ink 4">
                  <a:extLst>
                    <a:ext uri="{FF2B5EF4-FFF2-40B4-BE49-F238E27FC236}">
                      <a16:creationId xmlns:a16="http://schemas.microsoft.com/office/drawing/2014/main" id="{7D55C0D4-1ABC-9687-5FF4-6C21687354CD}"/>
                    </a:ext>
                  </a:extLst>
                </p14:cNvPr>
                <p14:cNvContentPartPr/>
                <p14:nvPr/>
              </p14:nvContentPartPr>
              <p14:xfrm>
                <a:off x="1333500" y="1418992"/>
                <a:ext cx="360" cy="360"/>
              </p14:xfrm>
            </p:contentPart>
          </mc:Choice>
          <mc:Fallback>
            <p:pic>
              <p:nvPicPr>
                <p:cNvPr id="5" name="Ink 4">
                  <a:extLst>
                    <a:ext uri="{FF2B5EF4-FFF2-40B4-BE49-F238E27FC236}">
                      <a16:creationId xmlns:a16="http://schemas.microsoft.com/office/drawing/2014/main" id="{7D55C0D4-1ABC-9687-5FF4-6C21687354CD}"/>
                    </a:ext>
                  </a:extLst>
                </p:cNvPr>
                <p:cNvPicPr/>
                <p:nvPr/>
              </p:nvPicPr>
              <p:blipFill>
                <a:blip r:embed="rId4"/>
                <a:stretch>
                  <a:fillRect/>
                </a:stretch>
              </p:blipFill>
              <p:spPr>
                <a:xfrm>
                  <a:off x="1324500" y="1409992"/>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5">
              <p14:nvContentPartPr>
                <p14:cNvPr id="6" name="Ink 5">
                  <a:extLst>
                    <a:ext uri="{FF2B5EF4-FFF2-40B4-BE49-F238E27FC236}">
                      <a16:creationId xmlns:a16="http://schemas.microsoft.com/office/drawing/2014/main" id="{0263A07E-CC11-15CB-3ED0-2FC617D584B2}"/>
                    </a:ext>
                  </a:extLst>
                </p14:cNvPr>
                <p14:cNvContentPartPr/>
                <p14:nvPr/>
              </p14:nvContentPartPr>
              <p14:xfrm>
                <a:off x="1333500" y="1418992"/>
                <a:ext cx="360" cy="360"/>
              </p14:xfrm>
            </p:contentPart>
          </mc:Choice>
          <mc:Fallback>
            <p:pic>
              <p:nvPicPr>
                <p:cNvPr id="6" name="Ink 5">
                  <a:extLst>
                    <a:ext uri="{FF2B5EF4-FFF2-40B4-BE49-F238E27FC236}">
                      <a16:creationId xmlns:a16="http://schemas.microsoft.com/office/drawing/2014/main" id="{0263A07E-CC11-15CB-3ED0-2FC617D584B2}"/>
                    </a:ext>
                  </a:extLst>
                </p:cNvPr>
                <p:cNvPicPr/>
                <p:nvPr/>
              </p:nvPicPr>
              <p:blipFill>
                <a:blip r:embed="rId4"/>
                <a:stretch>
                  <a:fillRect/>
                </a:stretch>
              </p:blipFill>
              <p:spPr>
                <a:xfrm>
                  <a:off x="1324500" y="1409992"/>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9" name="Ink 8">
                  <a:extLst>
                    <a:ext uri="{FF2B5EF4-FFF2-40B4-BE49-F238E27FC236}">
                      <a16:creationId xmlns:a16="http://schemas.microsoft.com/office/drawing/2014/main" id="{1BCB541A-6A91-2799-86BF-E74565E1844F}"/>
                    </a:ext>
                  </a:extLst>
                </p14:cNvPr>
                <p14:cNvContentPartPr/>
                <p14:nvPr/>
              </p14:nvContentPartPr>
              <p14:xfrm>
                <a:off x="1333500" y="1418992"/>
                <a:ext cx="360" cy="360"/>
              </p14:xfrm>
            </p:contentPart>
          </mc:Choice>
          <mc:Fallback>
            <p:pic>
              <p:nvPicPr>
                <p:cNvPr id="9" name="Ink 8">
                  <a:extLst>
                    <a:ext uri="{FF2B5EF4-FFF2-40B4-BE49-F238E27FC236}">
                      <a16:creationId xmlns:a16="http://schemas.microsoft.com/office/drawing/2014/main" id="{1BCB541A-6A91-2799-86BF-E74565E1844F}"/>
                    </a:ext>
                  </a:extLst>
                </p:cNvPr>
                <p:cNvPicPr/>
                <p:nvPr/>
              </p:nvPicPr>
              <p:blipFill>
                <a:blip r:embed="rId4"/>
                <a:stretch>
                  <a:fillRect/>
                </a:stretch>
              </p:blipFill>
              <p:spPr>
                <a:xfrm>
                  <a:off x="1324500" y="1409992"/>
                  <a:ext cx="18000" cy="18000"/>
                </a:xfrm>
                <a:prstGeom prst="rect">
                  <a:avLst/>
                </a:prstGeom>
              </p:spPr>
            </p:pic>
          </mc:Fallback>
        </mc:AlternateContent>
      </p:grpSp>
      <p:grpSp>
        <p:nvGrpSpPr>
          <p:cNvPr id="13" name="Group 12">
            <a:extLst>
              <a:ext uri="{FF2B5EF4-FFF2-40B4-BE49-F238E27FC236}">
                <a16:creationId xmlns:a16="http://schemas.microsoft.com/office/drawing/2014/main" id="{76641838-27B9-1F30-3173-B41E896AC4C4}"/>
              </a:ext>
            </a:extLst>
          </p:cNvPr>
          <p:cNvGrpSpPr/>
          <p:nvPr/>
        </p:nvGrpSpPr>
        <p:grpSpPr>
          <a:xfrm>
            <a:off x="1695300" y="1376152"/>
            <a:ext cx="360" cy="360"/>
            <a:chOff x="1695300" y="1376152"/>
            <a:chExt cx="360" cy="360"/>
          </a:xfrm>
        </p:grpSpPr>
        <mc:AlternateContent xmlns:mc="http://schemas.openxmlformats.org/markup-compatibility/2006">
          <mc:Choice xmlns:p14="http://schemas.microsoft.com/office/powerpoint/2010/main" Requires="p14">
            <p:contentPart p14:bwMode="auto" r:id="rId7">
              <p14:nvContentPartPr>
                <p14:cNvPr id="11" name="Ink 10">
                  <a:extLst>
                    <a:ext uri="{FF2B5EF4-FFF2-40B4-BE49-F238E27FC236}">
                      <a16:creationId xmlns:a16="http://schemas.microsoft.com/office/drawing/2014/main" id="{9C1B227D-8D61-983B-4B52-45476DDE2D35}"/>
                    </a:ext>
                  </a:extLst>
                </p14:cNvPr>
                <p14:cNvContentPartPr/>
                <p14:nvPr/>
              </p14:nvContentPartPr>
              <p14:xfrm>
                <a:off x="1695300" y="1376152"/>
                <a:ext cx="360" cy="360"/>
              </p14:xfrm>
            </p:contentPart>
          </mc:Choice>
          <mc:Fallback>
            <p:pic>
              <p:nvPicPr>
                <p:cNvPr id="11" name="Ink 10">
                  <a:extLst>
                    <a:ext uri="{FF2B5EF4-FFF2-40B4-BE49-F238E27FC236}">
                      <a16:creationId xmlns:a16="http://schemas.microsoft.com/office/drawing/2014/main" id="{9C1B227D-8D61-983B-4B52-45476DDE2D35}"/>
                    </a:ext>
                  </a:extLst>
                </p:cNvPr>
                <p:cNvPicPr/>
                <p:nvPr/>
              </p:nvPicPr>
              <p:blipFill>
                <a:blip r:embed="rId4"/>
                <a:stretch>
                  <a:fillRect/>
                </a:stretch>
              </p:blipFill>
              <p:spPr>
                <a:xfrm>
                  <a:off x="1686300" y="1367152"/>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12" name="Ink 11">
                  <a:extLst>
                    <a:ext uri="{FF2B5EF4-FFF2-40B4-BE49-F238E27FC236}">
                      <a16:creationId xmlns:a16="http://schemas.microsoft.com/office/drawing/2014/main" id="{CBFE9473-4B55-7D47-6EA4-9BB63F925336}"/>
                    </a:ext>
                  </a:extLst>
                </p14:cNvPr>
                <p14:cNvContentPartPr/>
                <p14:nvPr/>
              </p14:nvContentPartPr>
              <p14:xfrm>
                <a:off x="1695300" y="1376152"/>
                <a:ext cx="360" cy="360"/>
              </p14:xfrm>
            </p:contentPart>
          </mc:Choice>
          <mc:Fallback>
            <p:pic>
              <p:nvPicPr>
                <p:cNvPr id="12" name="Ink 11">
                  <a:extLst>
                    <a:ext uri="{FF2B5EF4-FFF2-40B4-BE49-F238E27FC236}">
                      <a16:creationId xmlns:a16="http://schemas.microsoft.com/office/drawing/2014/main" id="{CBFE9473-4B55-7D47-6EA4-9BB63F925336}"/>
                    </a:ext>
                  </a:extLst>
                </p:cNvPr>
                <p:cNvPicPr/>
                <p:nvPr/>
              </p:nvPicPr>
              <p:blipFill>
                <a:blip r:embed="rId4"/>
                <a:stretch>
                  <a:fillRect/>
                </a:stretch>
              </p:blipFill>
              <p:spPr>
                <a:xfrm>
                  <a:off x="1686300" y="1367152"/>
                  <a:ext cx="18000" cy="1800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9">
            <p14:nvContentPartPr>
              <p14:cNvPr id="14" name="Ink 13">
                <a:extLst>
                  <a:ext uri="{FF2B5EF4-FFF2-40B4-BE49-F238E27FC236}">
                    <a16:creationId xmlns:a16="http://schemas.microsoft.com/office/drawing/2014/main" id="{645684D2-B2D0-5A5F-5FD4-4D4AE516C67D}"/>
                  </a:ext>
                </a:extLst>
              </p14:cNvPr>
              <p14:cNvContentPartPr/>
              <p14:nvPr/>
            </p14:nvContentPartPr>
            <p14:xfrm>
              <a:off x="1090140" y="1452112"/>
              <a:ext cx="360" cy="360"/>
            </p14:xfrm>
          </p:contentPart>
        </mc:Choice>
        <mc:Fallback>
          <p:pic>
            <p:nvPicPr>
              <p:cNvPr id="14" name="Ink 13">
                <a:extLst>
                  <a:ext uri="{FF2B5EF4-FFF2-40B4-BE49-F238E27FC236}">
                    <a16:creationId xmlns:a16="http://schemas.microsoft.com/office/drawing/2014/main" id="{645684D2-B2D0-5A5F-5FD4-4D4AE516C67D}"/>
                  </a:ext>
                </a:extLst>
              </p:cNvPr>
              <p:cNvPicPr/>
              <p:nvPr/>
            </p:nvPicPr>
            <p:blipFill>
              <a:blip r:embed="rId4"/>
              <a:stretch>
                <a:fillRect/>
              </a:stretch>
            </p:blipFill>
            <p:spPr>
              <a:xfrm>
                <a:off x="1081500" y="1443472"/>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15" name="Ink 14">
                <a:extLst>
                  <a:ext uri="{FF2B5EF4-FFF2-40B4-BE49-F238E27FC236}">
                    <a16:creationId xmlns:a16="http://schemas.microsoft.com/office/drawing/2014/main" id="{FE1F6964-95BE-7178-0874-BB76BC4DA54D}"/>
                  </a:ext>
                </a:extLst>
              </p14:cNvPr>
              <p14:cNvContentPartPr/>
              <p14:nvPr/>
            </p14:nvContentPartPr>
            <p14:xfrm>
              <a:off x="1090140" y="1452112"/>
              <a:ext cx="360" cy="360"/>
            </p14:xfrm>
          </p:contentPart>
        </mc:Choice>
        <mc:Fallback>
          <p:pic>
            <p:nvPicPr>
              <p:cNvPr id="15" name="Ink 14">
                <a:extLst>
                  <a:ext uri="{FF2B5EF4-FFF2-40B4-BE49-F238E27FC236}">
                    <a16:creationId xmlns:a16="http://schemas.microsoft.com/office/drawing/2014/main" id="{FE1F6964-95BE-7178-0874-BB76BC4DA54D}"/>
                  </a:ext>
                </a:extLst>
              </p:cNvPr>
              <p:cNvPicPr/>
              <p:nvPr/>
            </p:nvPicPr>
            <p:blipFill>
              <a:blip r:embed="rId4"/>
              <a:stretch>
                <a:fillRect/>
              </a:stretch>
            </p:blipFill>
            <p:spPr>
              <a:xfrm>
                <a:off x="1081500" y="1443472"/>
                <a:ext cx="18000" cy="18000"/>
              </a:xfrm>
              <a:prstGeom prst="rect">
                <a:avLst/>
              </a:prstGeom>
            </p:spPr>
          </p:pic>
        </mc:Fallback>
      </mc:AlternateContent>
    </p:spTree>
    <p:extLst>
      <p:ext uri="{BB962C8B-B14F-4D97-AF65-F5344CB8AC3E}">
        <p14:creationId xmlns:p14="http://schemas.microsoft.com/office/powerpoint/2010/main" val="17477763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756138"/>
          </a:xfrm>
        </p:spPr>
        <p:txBody>
          <a:bodyPr>
            <a:normAutofit fontScale="90000"/>
          </a:bodyPr>
          <a:lstStyle/>
          <a:p>
            <a:r>
              <a:rPr lang="en-US" sz="3100" dirty="0"/>
              <a:t>Societal Problem Ideas - Criteria</a:t>
            </a:r>
            <a:br>
              <a:rPr lang="en-US" dirty="0"/>
            </a:br>
            <a:endParaRPr lang="en-US" sz="2400" dirty="0"/>
          </a:p>
        </p:txBody>
      </p:sp>
      <p:sp>
        <p:nvSpPr>
          <p:cNvPr id="3" name="Content Placeholder 2"/>
          <p:cNvSpPr>
            <a:spLocks noGrp="1"/>
          </p:cNvSpPr>
          <p:nvPr>
            <p:ph idx="1"/>
          </p:nvPr>
        </p:nvSpPr>
        <p:spPr>
          <a:xfrm>
            <a:off x="609599" y="1365738"/>
            <a:ext cx="6347714" cy="4675625"/>
          </a:xfrm>
        </p:spPr>
        <p:txBody>
          <a:bodyPr>
            <a:noAutofit/>
          </a:bodyPr>
          <a:lstStyle/>
          <a:p>
            <a:pPr>
              <a:spcBef>
                <a:spcPts val="600"/>
              </a:spcBef>
              <a:buFont typeface="Wingdings" panose="05000000000000000000" pitchFamily="2" charset="2"/>
              <a:buChar char=""/>
            </a:pPr>
            <a:r>
              <a:rPr lang="en-US" sz="1600" dirty="0"/>
              <a:t>The Problem Idea/Statement must Identify a </a:t>
            </a:r>
            <a:r>
              <a:rPr lang="en-US" sz="1600" b="1" dirty="0"/>
              <a:t>unique/unsatisfied Societal need </a:t>
            </a:r>
            <a:r>
              <a:rPr lang="en-US" sz="1600" dirty="0"/>
              <a:t>or a substantial and </a:t>
            </a:r>
            <a:r>
              <a:rPr lang="en-US" sz="1600" b="1" dirty="0"/>
              <a:t>innovative and/or entrepreneurial enhancement</a:t>
            </a:r>
            <a:r>
              <a:rPr lang="en-US" sz="1600" dirty="0"/>
              <a:t> to an existing situation.</a:t>
            </a:r>
          </a:p>
          <a:p>
            <a:pPr>
              <a:spcBef>
                <a:spcPts val="600"/>
              </a:spcBef>
              <a:buFont typeface="Wingdings" panose="05000000000000000000" pitchFamily="2" charset="2"/>
              <a:buChar char="ü"/>
            </a:pPr>
            <a:r>
              <a:rPr lang="en-US" sz="1600" dirty="0"/>
              <a:t>The problem must be addressable via an innovative, non-trivial </a:t>
            </a:r>
            <a:r>
              <a:rPr lang="en-US" sz="1600" b="1" dirty="0"/>
              <a:t>software-based solution</a:t>
            </a:r>
          </a:p>
          <a:p>
            <a:pPr marL="742950" lvl="2" indent="-342900">
              <a:spcBef>
                <a:spcPts val="600"/>
              </a:spcBef>
              <a:buFont typeface="Wingdings" panose="05000000000000000000" pitchFamily="2" charset="2"/>
              <a:buChar char="§"/>
            </a:pPr>
            <a:r>
              <a:rPr lang="en-US" sz="1600" dirty="0"/>
              <a:t>Can be an enhancement to an existing product/system</a:t>
            </a:r>
          </a:p>
          <a:p>
            <a:pPr>
              <a:spcBef>
                <a:spcPts val="600"/>
              </a:spcBef>
              <a:buFont typeface="Wingdings" panose="05000000000000000000" pitchFamily="2" charset="2"/>
              <a:buChar char="ü"/>
            </a:pPr>
            <a:r>
              <a:rPr lang="en-US" sz="1600" dirty="0"/>
              <a:t>Must </a:t>
            </a:r>
            <a:r>
              <a:rPr lang="en-US" sz="1600" b="1" dirty="0"/>
              <a:t>be something that society will “buy” </a:t>
            </a:r>
            <a:r>
              <a:rPr lang="en-US" sz="1600" dirty="0"/>
              <a:t>(i.e. desirable/marketable)</a:t>
            </a:r>
          </a:p>
          <a:p>
            <a:pPr marL="742950" lvl="2" indent="-342900">
              <a:spcBef>
                <a:spcPts val="600"/>
              </a:spcBef>
              <a:buFont typeface="Wingdings" panose="05000000000000000000" pitchFamily="2" charset="2"/>
              <a:buChar char="§"/>
            </a:pPr>
            <a:r>
              <a:rPr lang="en-US" sz="1600" dirty="0"/>
              <a:t>If it is a capability enhancement – must offer substantial improvement to what competitors are offering</a:t>
            </a:r>
          </a:p>
          <a:p>
            <a:pPr>
              <a:spcBef>
                <a:spcPts val="600"/>
              </a:spcBef>
              <a:buFont typeface="Wingdings" panose="05000000000000000000" pitchFamily="2" charset="2"/>
              <a:buChar char="ü"/>
            </a:pPr>
            <a:r>
              <a:rPr lang="en-US" sz="1600" dirty="0"/>
              <a:t>The solution </a:t>
            </a:r>
            <a:r>
              <a:rPr lang="en-US" sz="1600" b="1" dirty="0"/>
              <a:t>must be relevant and achievable</a:t>
            </a:r>
            <a:r>
              <a:rPr lang="en-US" sz="1600" dirty="0"/>
              <a:t> (bounded, feasible)</a:t>
            </a:r>
          </a:p>
          <a:p>
            <a:pPr marL="685800" lvl="2" indent="-285750">
              <a:spcBef>
                <a:spcPts val="600"/>
              </a:spcBef>
              <a:buFont typeface="Wingdings" panose="05000000000000000000" pitchFamily="2" charset="2"/>
              <a:buChar char="§"/>
            </a:pPr>
            <a:r>
              <a:rPr lang="en-US" sz="1600" dirty="0"/>
              <a:t>something that can be taken from concept-to-design in CS 410 and specified and prototyped in software for demonstration in CS 411</a:t>
            </a:r>
          </a:p>
          <a:p>
            <a:pPr marL="685800" lvl="2" indent="-285750">
              <a:spcBef>
                <a:spcPts val="600"/>
              </a:spcBef>
              <a:buFont typeface="Wingdings" panose="05000000000000000000" pitchFamily="2" charset="2"/>
              <a:buChar char="§"/>
            </a:pPr>
            <a:r>
              <a:rPr lang="en-US" sz="1600" dirty="0"/>
              <a:t>Must be an idea than you can present in a short (&lt;10 minute) narrated PowerPoint presentation</a:t>
            </a:r>
          </a:p>
        </p:txBody>
      </p:sp>
      <p:sp>
        <p:nvSpPr>
          <p:cNvPr id="4" name="Slide Number Placeholder 3"/>
          <p:cNvSpPr>
            <a:spLocks noGrp="1"/>
          </p:cNvSpPr>
          <p:nvPr>
            <p:ph type="sldNum" sz="quarter" idx="12"/>
          </p:nvPr>
        </p:nvSpPr>
        <p:spPr/>
        <p:txBody>
          <a:bodyPr/>
          <a:lstStyle/>
          <a:p>
            <a:fld id="{319EE0C3-75DD-4F4E-A72F-868794C76BD4}" type="slidenum">
              <a:rPr lang="en-US" smtClean="0"/>
              <a:t>18</a:t>
            </a:fld>
            <a:endParaRPr lang="en-US" dirty="0"/>
          </a:p>
        </p:txBody>
      </p:sp>
      <p:sp>
        <p:nvSpPr>
          <p:cNvPr id="8" name="Date Placeholder 7">
            <a:extLst>
              <a:ext uri="{FF2B5EF4-FFF2-40B4-BE49-F238E27FC236}">
                <a16:creationId xmlns:a16="http://schemas.microsoft.com/office/drawing/2014/main" id="{45338EF5-7E75-412D-8739-CC7D2D2A1852}"/>
              </a:ext>
            </a:extLst>
          </p:cNvPr>
          <p:cNvSpPr>
            <a:spLocks noGrp="1"/>
          </p:cNvSpPr>
          <p:nvPr>
            <p:ph type="dt" sz="half" idx="10"/>
          </p:nvPr>
        </p:nvSpPr>
        <p:spPr/>
        <p:txBody>
          <a:bodyPr/>
          <a:lstStyle/>
          <a:p>
            <a:r>
              <a:rPr lang="en-US" dirty="0"/>
              <a:t>CS410 Week 1</a:t>
            </a:r>
          </a:p>
        </p:txBody>
      </p:sp>
    </p:spTree>
    <p:extLst>
      <p:ext uri="{BB962C8B-B14F-4D97-AF65-F5344CB8AC3E}">
        <p14:creationId xmlns:p14="http://schemas.microsoft.com/office/powerpoint/2010/main" val="39527361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870857"/>
          </a:xfrm>
        </p:spPr>
        <p:txBody>
          <a:bodyPr>
            <a:normAutofit fontScale="90000"/>
          </a:bodyPr>
          <a:lstStyle/>
          <a:p>
            <a:r>
              <a:rPr lang="en-US" sz="3100" dirty="0"/>
              <a:t>Societal Problem Ideas</a:t>
            </a:r>
            <a:br>
              <a:rPr lang="en-US" sz="3100" dirty="0"/>
            </a:br>
            <a:r>
              <a:rPr lang="en-US" sz="2200" dirty="0"/>
              <a:t> Spring 2019 Example</a:t>
            </a:r>
          </a:p>
        </p:txBody>
      </p:sp>
      <p:sp>
        <p:nvSpPr>
          <p:cNvPr id="3" name="Content Placeholder 2"/>
          <p:cNvSpPr>
            <a:spLocks noGrp="1"/>
          </p:cNvSpPr>
          <p:nvPr>
            <p:ph idx="1"/>
          </p:nvPr>
        </p:nvSpPr>
        <p:spPr>
          <a:xfrm>
            <a:off x="756138" y="1381396"/>
            <a:ext cx="6795415" cy="4976490"/>
          </a:xfrm>
        </p:spPr>
        <p:txBody>
          <a:bodyPr>
            <a:normAutofit fontScale="62500" lnSpcReduction="20000"/>
          </a:bodyPr>
          <a:lstStyle/>
          <a:p>
            <a:pPr marL="0" indent="0" algn="ctr">
              <a:spcBef>
                <a:spcPts val="0"/>
              </a:spcBef>
              <a:buNone/>
            </a:pPr>
            <a:r>
              <a:rPr lang="en-US" sz="3800" u="sng" dirty="0">
                <a:solidFill>
                  <a:srgbClr val="1874A4"/>
                </a:solidFill>
                <a:latin typeface="Calibri" panose="020F0502020204030204" pitchFamily="34" charset="0"/>
                <a:ea typeface="Calibri" panose="020F0502020204030204" pitchFamily="34" charset="0"/>
                <a:cs typeface="Times New Roman" panose="02020603050405020304" pitchFamily="18" charset="0"/>
              </a:rPr>
              <a:t>Detecting and Tracking Seizures</a:t>
            </a:r>
          </a:p>
          <a:p>
            <a:pPr marL="0" indent="0">
              <a:spcBef>
                <a:spcPts val="0"/>
              </a:spcBef>
              <a:buNone/>
            </a:pPr>
            <a:endParaRPr lang="en-US" dirty="0">
              <a:solidFill>
                <a:srgbClr val="000000"/>
              </a:solidFill>
              <a:latin typeface="Arial" panose="020B0604020202020204" pitchFamily="34" charset="0"/>
              <a:ea typeface="Times New Roman" panose="02020603050405020304" pitchFamily="18" charset="0"/>
            </a:endParaRPr>
          </a:p>
          <a:p>
            <a:pPr marL="0" indent="0">
              <a:spcBef>
                <a:spcPts val="0"/>
              </a:spcBef>
              <a:buNone/>
            </a:pPr>
            <a:endParaRPr lang="en-US" dirty="0">
              <a:solidFill>
                <a:srgbClr val="000000"/>
              </a:solidFill>
              <a:latin typeface="Arial" panose="020B0604020202020204" pitchFamily="34" charset="0"/>
              <a:ea typeface="Times New Roman" panose="02020603050405020304" pitchFamily="18" charset="0"/>
            </a:endParaRPr>
          </a:p>
          <a:p>
            <a:pPr marL="0" indent="0">
              <a:spcBef>
                <a:spcPts val="0"/>
              </a:spcBef>
              <a:buNone/>
            </a:pPr>
            <a:r>
              <a:rPr lang="en-US" sz="1900" dirty="0">
                <a:solidFill>
                  <a:srgbClr val="000000"/>
                </a:solidFill>
                <a:latin typeface="Arial" panose="020B0604020202020204" pitchFamily="34" charset="0"/>
                <a:ea typeface="Times New Roman" panose="02020603050405020304" pitchFamily="18" charset="0"/>
              </a:rPr>
              <a:t>About 50 million people worldwide have epilepsy, which makes it the most common neurological disease in the world. Medication can decrease or stop the amount of seizures someone can have but not in all cases. There should be an application that can determine when a seizure is about to take place while also tracking seizures, meaning that it should be able to notify the users emergency contact when a seizure is taking place, record the length of the seizure, while also recording potential triggers and symptoms, which can help many people decrease the amount of seizures they have and potentially save lives. </a:t>
            </a:r>
          </a:p>
          <a:p>
            <a:pPr marL="0" indent="0">
              <a:spcBef>
                <a:spcPts val="0"/>
              </a:spcBef>
              <a:buNone/>
            </a:pPr>
            <a:r>
              <a:rPr lang="en-US" sz="1900" dirty="0">
                <a:solidFill>
                  <a:srgbClr val="000000"/>
                </a:solidFill>
                <a:latin typeface="Arial" panose="020B0604020202020204" pitchFamily="34" charset="0"/>
                <a:ea typeface="Times New Roman" panose="02020603050405020304" pitchFamily="18" charset="0"/>
              </a:rPr>
              <a:t> </a:t>
            </a:r>
            <a:endParaRPr lang="en-US" sz="1900" dirty="0">
              <a:latin typeface="Times New Roman" panose="02020603050405020304" pitchFamily="18" charset="0"/>
              <a:ea typeface="Times New Roman" panose="02020603050405020304" pitchFamily="18" charset="0"/>
            </a:endParaRPr>
          </a:p>
          <a:p>
            <a:pPr marL="0" indent="0">
              <a:spcBef>
                <a:spcPts val="0"/>
              </a:spcBef>
              <a:buNone/>
            </a:pPr>
            <a:r>
              <a:rPr lang="en-US" sz="1900" b="1" dirty="0">
                <a:latin typeface="Arial" panose="020B0604020202020204" pitchFamily="34" charset="0"/>
                <a:ea typeface="Times New Roman" panose="02020603050405020304" pitchFamily="18" charset="0"/>
                <a:cs typeface="Times New Roman" panose="02020603050405020304" pitchFamily="18" charset="0"/>
              </a:rPr>
              <a:t>Detecting Seizures</a:t>
            </a:r>
            <a:r>
              <a:rPr lang="en-US" sz="1900" dirty="0">
                <a:solidFill>
                  <a:srgbClr val="000000"/>
                </a:solidFill>
                <a:latin typeface="Arial" panose="020B0604020202020204" pitchFamily="34" charset="0"/>
                <a:ea typeface="Times New Roman" panose="02020603050405020304" pitchFamily="18" charset="0"/>
              </a:rPr>
              <a:t>:</a:t>
            </a:r>
            <a:endParaRPr lang="en-US" sz="1900" dirty="0">
              <a:latin typeface="Times New Roman" panose="02020603050405020304" pitchFamily="18" charset="0"/>
              <a:ea typeface="Times New Roman" panose="02020603050405020304" pitchFamily="18" charset="0"/>
            </a:endParaRPr>
          </a:p>
          <a:p>
            <a:pPr marL="0" indent="0">
              <a:spcBef>
                <a:spcPts val="0"/>
              </a:spcBef>
              <a:buNone/>
            </a:pPr>
            <a:r>
              <a:rPr lang="en-US" sz="1900" dirty="0">
                <a:solidFill>
                  <a:srgbClr val="000000"/>
                </a:solidFill>
                <a:latin typeface="Arial" panose="020B0604020202020204" pitchFamily="34" charset="0"/>
                <a:ea typeface="Times New Roman" panose="02020603050405020304" pitchFamily="18" charset="0"/>
              </a:rPr>
              <a:t>One of the things the application can check to determine if a seizure is taking place is heart rate. Changes in heart rate are common in seizures, it increases in most cases but also can decrease. Using a smart watch, the application can track the users normal heart rate and determine if there is a change in heart rate. </a:t>
            </a:r>
          </a:p>
          <a:p>
            <a:pPr marL="0" indent="0">
              <a:spcBef>
                <a:spcPts val="0"/>
              </a:spcBef>
              <a:buNone/>
            </a:pPr>
            <a:endParaRPr lang="en-US" sz="1900" dirty="0">
              <a:solidFill>
                <a:srgbClr val="000000"/>
              </a:solidFill>
              <a:latin typeface="Arial" panose="020B0604020202020204" pitchFamily="34" charset="0"/>
              <a:ea typeface="Times New Roman" panose="02020603050405020304" pitchFamily="18" charset="0"/>
            </a:endParaRPr>
          </a:p>
          <a:p>
            <a:pPr marL="0" indent="0">
              <a:spcBef>
                <a:spcPts val="0"/>
              </a:spcBef>
              <a:buNone/>
            </a:pPr>
            <a:r>
              <a:rPr lang="en-US" sz="1900" dirty="0">
                <a:solidFill>
                  <a:srgbClr val="000000"/>
                </a:solidFill>
                <a:latin typeface="Arial" panose="020B0604020202020204" pitchFamily="34" charset="0"/>
                <a:ea typeface="Times New Roman" panose="02020603050405020304" pitchFamily="18" charset="0"/>
              </a:rPr>
              <a:t>In addition to heart rate, another parameter that can be checked to determine if a seizure is taking place is acceleration. Seizures can cause parts of the body to jerk rhythmically. By detecting the rapid change in acceleration from hand movements, the application can determine if a seizure is taking place. The application can also determine if a seizure is taking place by detecting if a fall has occurred. By combining the different fields mentioned above, the application can derive a strong algorithm to determine if a seizure is taking place. </a:t>
            </a:r>
            <a:endParaRPr lang="en-US" sz="1900" dirty="0">
              <a:latin typeface="Times New Roman" panose="02020603050405020304" pitchFamily="18" charset="0"/>
              <a:ea typeface="Times New Roman" panose="02020603050405020304" pitchFamily="18" charset="0"/>
            </a:endParaRPr>
          </a:p>
          <a:p>
            <a:pPr marL="0" indent="0">
              <a:spcBef>
                <a:spcPts val="0"/>
              </a:spcBef>
              <a:buNone/>
            </a:pPr>
            <a:r>
              <a:rPr lang="en-US" sz="1900" dirty="0">
                <a:solidFill>
                  <a:srgbClr val="000000"/>
                </a:solidFill>
                <a:latin typeface="Arial" panose="020B0604020202020204" pitchFamily="34" charset="0"/>
                <a:ea typeface="Times New Roman" panose="02020603050405020304" pitchFamily="18" charset="0"/>
              </a:rPr>
              <a:t> </a:t>
            </a:r>
            <a:endParaRPr lang="en-US" sz="1900" dirty="0">
              <a:latin typeface="Times New Roman" panose="02020603050405020304" pitchFamily="18" charset="0"/>
              <a:ea typeface="Times New Roman" panose="02020603050405020304" pitchFamily="18" charset="0"/>
            </a:endParaRPr>
          </a:p>
          <a:p>
            <a:pPr marL="0" indent="0">
              <a:spcBef>
                <a:spcPts val="0"/>
              </a:spcBef>
              <a:buNone/>
            </a:pPr>
            <a:r>
              <a:rPr lang="en-US" sz="1900" b="1" dirty="0">
                <a:latin typeface="Arial" panose="020B0604020202020204" pitchFamily="34" charset="0"/>
                <a:ea typeface="Times New Roman" panose="02020603050405020304" pitchFamily="18" charset="0"/>
                <a:cs typeface="Times New Roman" panose="02020603050405020304" pitchFamily="18" charset="0"/>
              </a:rPr>
              <a:t>Tracking Seizures</a:t>
            </a:r>
            <a:r>
              <a:rPr lang="en-US" sz="1900" dirty="0">
                <a:solidFill>
                  <a:srgbClr val="000000"/>
                </a:solidFill>
                <a:latin typeface="Arial" panose="020B0604020202020204" pitchFamily="34" charset="0"/>
                <a:ea typeface="Times New Roman" panose="02020603050405020304" pitchFamily="18" charset="0"/>
              </a:rPr>
              <a:t>:</a:t>
            </a:r>
          </a:p>
          <a:p>
            <a:pPr marL="0" indent="0">
              <a:spcBef>
                <a:spcPts val="0"/>
              </a:spcBef>
              <a:buNone/>
            </a:pPr>
            <a:r>
              <a:rPr lang="en-US" sz="1900" dirty="0">
                <a:solidFill>
                  <a:srgbClr val="000000"/>
                </a:solidFill>
                <a:latin typeface="Arial" panose="020B0604020202020204" pitchFamily="34" charset="0"/>
                <a:ea typeface="Calibri" panose="020F0502020204030204" pitchFamily="34" charset="0"/>
              </a:rPr>
              <a:t>The second part of the application is keeping track of seizures. The application should be able to check the length of the seizure, potential triggers, and also get feedback from the user of the symptoms that occurred prior to the seizure. Tracking the seizures can help many people with epilepsy determine the causes and also obtain a strategy of ways to prevent them from occurring.</a:t>
            </a:r>
            <a:r>
              <a:rPr lang="en-US" dirty="0">
                <a:solidFill>
                  <a:srgbClr val="000000"/>
                </a:solidFill>
                <a:latin typeface="Arial" panose="020B0604020202020204" pitchFamily="34" charset="0"/>
                <a:ea typeface="Calibri" panose="020F0502020204030204" pitchFamily="34" charset="0"/>
              </a:rPr>
              <a:t> </a:t>
            </a:r>
            <a:endParaRPr lang="en-US" dirty="0">
              <a:hlinkClick r:id="rId2"/>
            </a:endParaRPr>
          </a:p>
        </p:txBody>
      </p:sp>
      <p:sp>
        <p:nvSpPr>
          <p:cNvPr id="4" name="Slide Number Placeholder 3"/>
          <p:cNvSpPr>
            <a:spLocks noGrp="1"/>
          </p:cNvSpPr>
          <p:nvPr>
            <p:ph type="sldNum" sz="quarter" idx="12"/>
          </p:nvPr>
        </p:nvSpPr>
        <p:spPr/>
        <p:txBody>
          <a:bodyPr/>
          <a:lstStyle/>
          <a:p>
            <a:fld id="{319EE0C3-75DD-4F4E-A72F-868794C76BD4}" type="slidenum">
              <a:rPr lang="en-US" smtClean="0"/>
              <a:t>19</a:t>
            </a:fld>
            <a:endParaRPr lang="en-US" dirty="0"/>
          </a:p>
        </p:txBody>
      </p:sp>
      <p:sp>
        <p:nvSpPr>
          <p:cNvPr id="8" name="Date Placeholder 7">
            <a:extLst>
              <a:ext uri="{FF2B5EF4-FFF2-40B4-BE49-F238E27FC236}">
                <a16:creationId xmlns:a16="http://schemas.microsoft.com/office/drawing/2014/main" id="{C37CF660-7B40-444F-B0C1-591E10FB9B7C}"/>
              </a:ext>
            </a:extLst>
          </p:cNvPr>
          <p:cNvSpPr>
            <a:spLocks noGrp="1"/>
          </p:cNvSpPr>
          <p:nvPr>
            <p:ph type="dt" sz="half" idx="10"/>
          </p:nvPr>
        </p:nvSpPr>
        <p:spPr/>
        <p:txBody>
          <a:bodyPr/>
          <a:lstStyle/>
          <a:p>
            <a:r>
              <a:rPr lang="en-US" dirty="0"/>
              <a:t>CS410 Week 1</a:t>
            </a:r>
          </a:p>
        </p:txBody>
      </p:sp>
    </p:spTree>
    <p:extLst>
      <p:ext uri="{BB962C8B-B14F-4D97-AF65-F5344CB8AC3E}">
        <p14:creationId xmlns:p14="http://schemas.microsoft.com/office/powerpoint/2010/main" val="1506720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870857"/>
          </a:xfrm>
        </p:spPr>
        <p:txBody>
          <a:bodyPr>
            <a:normAutofit fontScale="90000"/>
          </a:bodyPr>
          <a:lstStyle/>
          <a:p>
            <a:r>
              <a:rPr lang="en-US" sz="3100" dirty="0"/>
              <a:t>Professional Workforce Development I</a:t>
            </a:r>
            <a:br>
              <a:rPr lang="en-US" dirty="0"/>
            </a:br>
            <a:r>
              <a:rPr lang="en-US" sz="2000" dirty="0"/>
              <a:t>Course Overview</a:t>
            </a:r>
          </a:p>
        </p:txBody>
      </p:sp>
      <p:sp>
        <p:nvSpPr>
          <p:cNvPr id="3" name="Content Placeholder 2"/>
          <p:cNvSpPr>
            <a:spLocks noGrp="1"/>
          </p:cNvSpPr>
          <p:nvPr>
            <p:ph idx="1"/>
          </p:nvPr>
        </p:nvSpPr>
        <p:spPr>
          <a:xfrm>
            <a:off x="609598" y="1572470"/>
            <a:ext cx="7117081" cy="5293322"/>
          </a:xfrm>
        </p:spPr>
        <p:txBody>
          <a:bodyPr>
            <a:normAutofit/>
          </a:bodyPr>
          <a:lstStyle/>
          <a:p>
            <a:pPr marL="0" indent="0">
              <a:buNone/>
            </a:pPr>
            <a:r>
              <a:rPr lang="en-US" b="1" dirty="0"/>
              <a:t>Course Goals</a:t>
            </a:r>
            <a:r>
              <a:rPr lang="en-US" dirty="0"/>
              <a:t> </a:t>
            </a:r>
          </a:p>
          <a:p>
            <a:pPr marL="800100" lvl="1" indent="-342900">
              <a:buFont typeface="+mj-lt"/>
              <a:buAutoNum type="arabicPeriod"/>
            </a:pPr>
            <a:r>
              <a:rPr lang="en-US" sz="1800" dirty="0"/>
              <a:t>To consolidate key concepts of the undergraduate CS curriculum and </a:t>
            </a:r>
          </a:p>
          <a:p>
            <a:pPr marL="800100" lvl="1" indent="-342900">
              <a:buFont typeface="+mj-lt"/>
              <a:buAutoNum type="arabicPeriod"/>
            </a:pPr>
            <a:r>
              <a:rPr lang="en-US" sz="1800" dirty="0"/>
              <a:t>to introduce students to experiences they are likely encounter in the future - including:</a:t>
            </a:r>
          </a:p>
          <a:p>
            <a:pPr lvl="2">
              <a:buFont typeface="Arial" panose="020B0604020202020204" pitchFamily="34" charset="0"/>
              <a:buChar char="•"/>
            </a:pPr>
            <a:r>
              <a:rPr lang="en-US" sz="1600" dirty="0"/>
              <a:t>the challenges associated with </a:t>
            </a:r>
            <a:r>
              <a:rPr lang="en-US" sz="1600" b="1" dirty="0"/>
              <a:t>identifying and assessing a problem to be solved with a software-based solution</a:t>
            </a:r>
            <a:r>
              <a:rPr lang="en-US" sz="1600" dirty="0"/>
              <a:t>, </a:t>
            </a:r>
          </a:p>
          <a:p>
            <a:pPr lvl="2">
              <a:buFont typeface="Arial" panose="020B0604020202020204" pitchFamily="34" charset="0"/>
              <a:buChar char="•"/>
            </a:pPr>
            <a:r>
              <a:rPr lang="en-US" sz="1600" b="1" dirty="0"/>
              <a:t>establishing the feasibility </a:t>
            </a:r>
            <a:r>
              <a:rPr lang="en-US" sz="1600" dirty="0"/>
              <a:t>of finding a solution and </a:t>
            </a:r>
            <a:r>
              <a:rPr lang="en-US" sz="1600" b="1" dirty="0"/>
              <a:t>assessing project risks</a:t>
            </a:r>
            <a:r>
              <a:rPr lang="en-US" sz="1600" dirty="0"/>
              <a:t> by thoroughly </a:t>
            </a:r>
            <a:r>
              <a:rPr lang="en-US" sz="1600" b="1" dirty="0"/>
              <a:t>researching the problem domain,</a:t>
            </a:r>
          </a:p>
          <a:p>
            <a:pPr lvl="2">
              <a:buFont typeface="Arial" panose="020B0604020202020204" pitchFamily="34" charset="0"/>
              <a:buChar char="•"/>
            </a:pPr>
            <a:r>
              <a:rPr lang="en-US" sz="1600" b="1" dirty="0"/>
              <a:t>designing a software-based</a:t>
            </a:r>
            <a:r>
              <a:rPr lang="en-US" sz="1600" dirty="0"/>
              <a:t> and technologically achievable approach to resolving the problem,</a:t>
            </a:r>
          </a:p>
          <a:p>
            <a:pPr lvl="2">
              <a:buFont typeface="Arial" panose="020B0604020202020204" pitchFamily="34" charset="0"/>
              <a:buChar char="•"/>
            </a:pPr>
            <a:r>
              <a:rPr lang="en-US" sz="1600" b="1" dirty="0"/>
              <a:t>preparing and presenting </a:t>
            </a:r>
            <a:r>
              <a:rPr lang="en-US" sz="1600" dirty="0"/>
              <a:t>documentation and </a:t>
            </a:r>
            <a:r>
              <a:rPr lang="en-US" sz="1600" b="1" dirty="0"/>
              <a:t>technical information</a:t>
            </a:r>
            <a:r>
              <a:rPr lang="en-US" sz="1600" dirty="0"/>
              <a:t> the clearly defines the problem, describes the proposed solution, and establishes the overall software design. </a:t>
            </a:r>
          </a:p>
          <a:p>
            <a:pPr marL="0" indent="0">
              <a:buNone/>
            </a:pPr>
            <a:endParaRPr lang="en-US" dirty="0">
              <a:hlinkClick r:id="rId2"/>
            </a:endParaRPr>
          </a:p>
        </p:txBody>
      </p:sp>
      <p:sp>
        <p:nvSpPr>
          <p:cNvPr id="4" name="Slide Number Placeholder 3"/>
          <p:cNvSpPr>
            <a:spLocks noGrp="1"/>
          </p:cNvSpPr>
          <p:nvPr>
            <p:ph type="sldNum" sz="quarter" idx="12"/>
          </p:nvPr>
        </p:nvSpPr>
        <p:spPr/>
        <p:txBody>
          <a:bodyPr/>
          <a:lstStyle/>
          <a:p>
            <a:fld id="{319EE0C3-75DD-4F4E-A72F-868794C76BD4}" type="slidenum">
              <a:rPr lang="en-US" smtClean="0"/>
              <a:t>2</a:t>
            </a:fld>
            <a:endParaRPr lang="en-US" dirty="0"/>
          </a:p>
        </p:txBody>
      </p:sp>
      <p:sp>
        <p:nvSpPr>
          <p:cNvPr id="8" name="Date Placeholder 7">
            <a:extLst>
              <a:ext uri="{FF2B5EF4-FFF2-40B4-BE49-F238E27FC236}">
                <a16:creationId xmlns:a16="http://schemas.microsoft.com/office/drawing/2014/main" id="{6E277721-4B14-4D72-8324-F0F999447CE9}"/>
              </a:ext>
            </a:extLst>
          </p:cNvPr>
          <p:cNvSpPr>
            <a:spLocks noGrp="1"/>
          </p:cNvSpPr>
          <p:nvPr>
            <p:ph type="dt" sz="half" idx="10"/>
          </p:nvPr>
        </p:nvSpPr>
        <p:spPr/>
        <p:txBody>
          <a:bodyPr/>
          <a:lstStyle/>
          <a:p>
            <a:r>
              <a:rPr lang="en-US" dirty="0"/>
              <a:t>CS410 Week 1</a:t>
            </a:r>
          </a:p>
        </p:txBody>
      </p:sp>
    </p:spTree>
    <p:extLst>
      <p:ext uri="{BB962C8B-B14F-4D97-AF65-F5344CB8AC3E}">
        <p14:creationId xmlns:p14="http://schemas.microsoft.com/office/powerpoint/2010/main" val="31982942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70C3ED-3255-41DD-A2D7-989B4A21DCD5}"/>
              </a:ext>
            </a:extLst>
          </p:cNvPr>
          <p:cNvSpPr>
            <a:spLocks noGrp="1"/>
          </p:cNvSpPr>
          <p:nvPr>
            <p:ph type="title"/>
          </p:nvPr>
        </p:nvSpPr>
        <p:spPr/>
        <p:txBody>
          <a:bodyPr/>
          <a:lstStyle/>
          <a:p>
            <a:r>
              <a:rPr lang="en-US" dirty="0"/>
              <a:t>On-time Delivery (OTD)</a:t>
            </a:r>
            <a:br>
              <a:rPr lang="en-US" dirty="0"/>
            </a:br>
            <a:r>
              <a:rPr lang="en-US" sz="1800" dirty="0"/>
              <a:t>A Critical Component of Sound Business </a:t>
            </a:r>
            <a:r>
              <a:rPr lang="en-US" sz="1800" b="1" u="sng" dirty="0"/>
              <a:t>Performance</a:t>
            </a:r>
          </a:p>
        </p:txBody>
      </p:sp>
      <p:sp>
        <p:nvSpPr>
          <p:cNvPr id="3" name="Content Placeholder 2">
            <a:extLst>
              <a:ext uri="{FF2B5EF4-FFF2-40B4-BE49-F238E27FC236}">
                <a16:creationId xmlns:a16="http://schemas.microsoft.com/office/drawing/2014/main" id="{0988D149-DCD6-4072-9566-218653D44717}"/>
              </a:ext>
            </a:extLst>
          </p:cNvPr>
          <p:cNvSpPr>
            <a:spLocks noGrp="1"/>
          </p:cNvSpPr>
          <p:nvPr>
            <p:ph idx="1"/>
          </p:nvPr>
        </p:nvSpPr>
        <p:spPr>
          <a:xfrm>
            <a:off x="568567" y="1550990"/>
            <a:ext cx="6347714" cy="4591902"/>
          </a:xfrm>
        </p:spPr>
        <p:txBody>
          <a:bodyPr>
            <a:normAutofit lnSpcReduction="10000"/>
          </a:bodyPr>
          <a:lstStyle/>
          <a:p>
            <a:pPr marL="0" indent="0">
              <a:buNone/>
            </a:pPr>
            <a:r>
              <a:rPr lang="en-US" sz="2000" dirty="0"/>
              <a:t>OTD: The ability of a business to fulfill orders or other transactions within the period of time promised to a client or customer. </a:t>
            </a:r>
          </a:p>
          <a:p>
            <a:pPr marL="0" indent="0">
              <a:buNone/>
            </a:pPr>
            <a:r>
              <a:rPr lang="en-US" sz="2000" dirty="0"/>
              <a:t>OTD Drives: Customer relations (satisfaction, confidence), cash flow, product throughput, reputation</a:t>
            </a:r>
          </a:p>
          <a:p>
            <a:pPr marL="0" indent="0">
              <a:buNone/>
            </a:pPr>
            <a:r>
              <a:rPr lang="en-US" b="1" i="1" dirty="0"/>
              <a:t>If you don’t deliver on time – you won’t get paid!</a:t>
            </a:r>
            <a:br>
              <a:rPr lang="en-US" dirty="0"/>
            </a:br>
            <a:endParaRPr lang="en-US" dirty="0"/>
          </a:p>
          <a:p>
            <a:pPr marL="0" indent="0">
              <a:buNone/>
            </a:pPr>
            <a:br>
              <a:rPr lang="en-US" dirty="0"/>
            </a:br>
            <a:r>
              <a:rPr lang="en-US" b="1" dirty="0"/>
              <a:t>Significance for CS410: </a:t>
            </a:r>
          </a:p>
          <a:p>
            <a:pPr lvl="1"/>
            <a:r>
              <a:rPr lang="en-US" dirty="0"/>
              <a:t>OTD is a group and individual responsibility (individual performance drives group performance)</a:t>
            </a:r>
          </a:p>
          <a:p>
            <a:pPr lvl="1"/>
            <a:r>
              <a:rPr lang="en-US" dirty="0"/>
              <a:t>Sequence of “Deliverables” paces the course</a:t>
            </a:r>
          </a:p>
          <a:p>
            <a:pPr marL="57150" indent="0">
              <a:buNone/>
            </a:pPr>
            <a:r>
              <a:rPr lang="en-US" b="1" i="1" dirty="0"/>
              <a:t>Penalties for “Late” will not be insignificant.</a:t>
            </a:r>
          </a:p>
          <a:p>
            <a:pPr lvl="1"/>
            <a:endParaRPr lang="en-US" dirty="0"/>
          </a:p>
        </p:txBody>
      </p:sp>
      <p:sp>
        <p:nvSpPr>
          <p:cNvPr id="5" name="Slide Number Placeholder 4">
            <a:extLst>
              <a:ext uri="{FF2B5EF4-FFF2-40B4-BE49-F238E27FC236}">
                <a16:creationId xmlns:a16="http://schemas.microsoft.com/office/drawing/2014/main" id="{5AB13F73-78AA-44AF-A340-98ED7859C1B6}"/>
              </a:ext>
            </a:extLst>
          </p:cNvPr>
          <p:cNvSpPr>
            <a:spLocks noGrp="1"/>
          </p:cNvSpPr>
          <p:nvPr>
            <p:ph type="sldNum" sz="quarter" idx="12"/>
          </p:nvPr>
        </p:nvSpPr>
        <p:spPr/>
        <p:txBody>
          <a:bodyPr/>
          <a:lstStyle/>
          <a:p>
            <a:fld id="{319EE0C3-75DD-4F4E-A72F-868794C76BD4}" type="slidenum">
              <a:rPr lang="en-US" smtClean="0"/>
              <a:pPr/>
              <a:t>20</a:t>
            </a:fld>
            <a:endParaRPr lang="en-US" dirty="0"/>
          </a:p>
        </p:txBody>
      </p:sp>
      <p:sp>
        <p:nvSpPr>
          <p:cNvPr id="6" name="Date Placeholder 5">
            <a:extLst>
              <a:ext uri="{FF2B5EF4-FFF2-40B4-BE49-F238E27FC236}">
                <a16:creationId xmlns:a16="http://schemas.microsoft.com/office/drawing/2014/main" id="{9E186488-EA2A-466D-A992-4E78A19AEB47}"/>
              </a:ext>
            </a:extLst>
          </p:cNvPr>
          <p:cNvSpPr>
            <a:spLocks noGrp="1"/>
          </p:cNvSpPr>
          <p:nvPr>
            <p:ph type="dt" sz="half" idx="10"/>
          </p:nvPr>
        </p:nvSpPr>
        <p:spPr/>
        <p:txBody>
          <a:bodyPr/>
          <a:lstStyle/>
          <a:p>
            <a:r>
              <a:rPr lang="en-US" dirty="0"/>
              <a:t>CS410 Week 1</a:t>
            </a:r>
          </a:p>
        </p:txBody>
      </p:sp>
    </p:spTree>
    <p:extLst>
      <p:ext uri="{BB962C8B-B14F-4D97-AF65-F5344CB8AC3E}">
        <p14:creationId xmlns:p14="http://schemas.microsoft.com/office/powerpoint/2010/main" val="8707634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870857"/>
          </a:xfrm>
        </p:spPr>
        <p:txBody>
          <a:bodyPr>
            <a:normAutofit/>
          </a:bodyPr>
          <a:lstStyle/>
          <a:p>
            <a:r>
              <a:rPr lang="en-US" sz="3100" dirty="0"/>
              <a:t>Upcoming Assignments (Week 2)</a:t>
            </a:r>
            <a:endParaRPr lang="en-US" sz="2000" dirty="0"/>
          </a:p>
        </p:txBody>
      </p:sp>
      <p:sp>
        <p:nvSpPr>
          <p:cNvPr id="3" name="Content Placeholder 2"/>
          <p:cNvSpPr>
            <a:spLocks noGrp="1"/>
          </p:cNvSpPr>
          <p:nvPr>
            <p:ph idx="1"/>
          </p:nvPr>
        </p:nvSpPr>
        <p:spPr>
          <a:xfrm>
            <a:off x="609598" y="1572470"/>
            <a:ext cx="7471411" cy="5293322"/>
          </a:xfrm>
        </p:spPr>
        <p:txBody>
          <a:bodyPr>
            <a:normAutofit/>
          </a:bodyPr>
          <a:lstStyle/>
          <a:p>
            <a:pPr>
              <a:buFont typeface="Wingdings" panose="05000000000000000000" pitchFamily="2" charset="2"/>
              <a:buChar char="§"/>
            </a:pPr>
            <a:r>
              <a:rPr lang="en-US" dirty="0">
                <a:hlinkClick r:id="rId2"/>
              </a:rPr>
              <a:t>Evaluate a Previous CS410 Project</a:t>
            </a:r>
            <a:r>
              <a:rPr lang="en-US" dirty="0"/>
              <a:t>  (Report)</a:t>
            </a:r>
          </a:p>
          <a:p>
            <a:pPr>
              <a:buFont typeface="Wingdings" panose="05000000000000000000" pitchFamily="2" charset="2"/>
              <a:buChar char="§"/>
            </a:pPr>
            <a:r>
              <a:rPr lang="en-US" dirty="0">
                <a:solidFill>
                  <a:srgbClr val="FF0000"/>
                </a:solidFill>
                <a:hlinkClick r:id="rId3"/>
              </a:rPr>
              <a:t>Individual Societal Problem Presentation</a:t>
            </a:r>
            <a:r>
              <a:rPr lang="en-US" dirty="0">
                <a:solidFill>
                  <a:srgbClr val="FF0000"/>
                </a:solidFill>
              </a:rPr>
              <a:t> </a:t>
            </a:r>
            <a:r>
              <a:rPr lang="en-US" dirty="0">
                <a:solidFill>
                  <a:schemeClr val="tx1"/>
                </a:solidFill>
              </a:rPr>
              <a:t>(Formal Presentation I )</a:t>
            </a:r>
          </a:p>
          <a:p>
            <a:pPr marL="457200" lvl="1" indent="0">
              <a:buNone/>
            </a:pPr>
            <a:r>
              <a:rPr lang="en-US" dirty="0">
                <a:solidFill>
                  <a:schemeClr val="tx1"/>
                </a:solidFill>
                <a:hlinkClick r:id="rId4" action="ppaction://hlinkpres?slideindex=1&amp;slidetitle="/>
              </a:rPr>
              <a:t>Presentation Example – SeizeSmart</a:t>
            </a:r>
            <a:endParaRPr lang="en-US" dirty="0">
              <a:solidFill>
                <a:schemeClr val="tx1"/>
              </a:solidFill>
            </a:endParaRPr>
          </a:p>
          <a:p>
            <a:pPr marL="457200" lvl="1" indent="0">
              <a:buNone/>
            </a:pPr>
            <a:r>
              <a:rPr lang="en-US" dirty="0">
                <a:solidFill>
                  <a:schemeClr val="tx1"/>
                </a:solidFill>
                <a:hlinkClick r:id="rId5"/>
              </a:rPr>
              <a:t>Presentation Example - LoadIn</a:t>
            </a:r>
            <a:endParaRPr lang="en-US" dirty="0">
              <a:solidFill>
                <a:schemeClr val="tx1"/>
              </a:solidFill>
            </a:endParaRPr>
          </a:p>
          <a:p>
            <a:pPr>
              <a:buFont typeface="Wingdings" panose="05000000000000000000" pitchFamily="2" charset="2"/>
              <a:buChar char="§"/>
            </a:pPr>
            <a:r>
              <a:rPr lang="en-US" dirty="0">
                <a:solidFill>
                  <a:srgbClr val="FF0000"/>
                </a:solidFill>
                <a:hlinkClick r:id="rId6"/>
              </a:rPr>
              <a:t>Peer Presentation Evaluation</a:t>
            </a:r>
            <a:r>
              <a:rPr lang="en-US" dirty="0">
                <a:solidFill>
                  <a:srgbClr val="FF0000"/>
                </a:solidFill>
              </a:rPr>
              <a:t> </a:t>
            </a:r>
            <a:r>
              <a:rPr lang="en-US" dirty="0">
                <a:solidFill>
                  <a:schemeClr val="tx1"/>
                </a:solidFill>
              </a:rPr>
              <a:t>(Project Selection Process)</a:t>
            </a:r>
          </a:p>
          <a:p>
            <a:pPr marL="0" indent="0">
              <a:buNone/>
            </a:pPr>
            <a:endParaRPr lang="en-US" dirty="0">
              <a:solidFill>
                <a:schemeClr val="tx1"/>
              </a:solidFill>
            </a:endParaRPr>
          </a:p>
          <a:p>
            <a:pPr>
              <a:buFont typeface="Wingdings" panose="05000000000000000000" pitchFamily="2" charset="2"/>
              <a:buChar char="§"/>
            </a:pPr>
            <a:endParaRPr lang="en-US" dirty="0"/>
          </a:p>
          <a:p>
            <a:pPr lvl="1">
              <a:buFont typeface="Wingdings" panose="05000000000000000000" pitchFamily="2" charset="2"/>
              <a:buChar char="§"/>
            </a:pPr>
            <a:endParaRPr lang="en-US" dirty="0"/>
          </a:p>
        </p:txBody>
      </p:sp>
      <p:sp>
        <p:nvSpPr>
          <p:cNvPr id="4" name="Slide Number Placeholder 3"/>
          <p:cNvSpPr>
            <a:spLocks noGrp="1"/>
          </p:cNvSpPr>
          <p:nvPr>
            <p:ph type="sldNum" sz="quarter" idx="12"/>
          </p:nvPr>
        </p:nvSpPr>
        <p:spPr/>
        <p:txBody>
          <a:bodyPr/>
          <a:lstStyle/>
          <a:p>
            <a:fld id="{319EE0C3-75DD-4F4E-A72F-868794C76BD4}" type="slidenum">
              <a:rPr lang="en-US" smtClean="0"/>
              <a:t>21</a:t>
            </a:fld>
            <a:endParaRPr lang="en-US" dirty="0"/>
          </a:p>
        </p:txBody>
      </p:sp>
      <p:sp>
        <p:nvSpPr>
          <p:cNvPr id="8" name="Date Placeholder 7">
            <a:extLst>
              <a:ext uri="{FF2B5EF4-FFF2-40B4-BE49-F238E27FC236}">
                <a16:creationId xmlns:a16="http://schemas.microsoft.com/office/drawing/2014/main" id="{5ECC2217-D1ED-4134-B62F-31AB83304483}"/>
              </a:ext>
            </a:extLst>
          </p:cNvPr>
          <p:cNvSpPr>
            <a:spLocks noGrp="1"/>
          </p:cNvSpPr>
          <p:nvPr>
            <p:ph type="dt" sz="half" idx="10"/>
          </p:nvPr>
        </p:nvSpPr>
        <p:spPr/>
        <p:txBody>
          <a:bodyPr/>
          <a:lstStyle/>
          <a:p>
            <a:r>
              <a:rPr lang="en-US" dirty="0"/>
              <a:t>CS410 Week 1</a:t>
            </a:r>
          </a:p>
        </p:txBody>
      </p:sp>
    </p:spTree>
    <p:extLst>
      <p:ext uri="{BB962C8B-B14F-4D97-AF65-F5344CB8AC3E}">
        <p14:creationId xmlns:p14="http://schemas.microsoft.com/office/powerpoint/2010/main" val="34405465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870857"/>
          </a:xfrm>
        </p:spPr>
        <p:txBody>
          <a:bodyPr>
            <a:normAutofit fontScale="90000"/>
          </a:bodyPr>
          <a:lstStyle/>
          <a:p>
            <a:r>
              <a:rPr lang="en-US" sz="3100" dirty="0"/>
              <a:t>Week 2 Assignments</a:t>
            </a:r>
            <a:br>
              <a:rPr lang="en-US" sz="3100" dirty="0"/>
            </a:br>
            <a:endParaRPr lang="en-US" sz="2700" dirty="0"/>
          </a:p>
        </p:txBody>
      </p:sp>
      <p:sp>
        <p:nvSpPr>
          <p:cNvPr id="3" name="Content Placeholder 2"/>
          <p:cNvSpPr>
            <a:spLocks noGrp="1"/>
          </p:cNvSpPr>
          <p:nvPr>
            <p:ph idx="1"/>
          </p:nvPr>
        </p:nvSpPr>
        <p:spPr>
          <a:xfrm>
            <a:off x="609599" y="1572470"/>
            <a:ext cx="6759074" cy="5293322"/>
          </a:xfrm>
        </p:spPr>
        <p:txBody>
          <a:bodyPr>
            <a:normAutofit/>
          </a:bodyPr>
          <a:lstStyle/>
          <a:p>
            <a:pPr>
              <a:buFont typeface="Wingdings" panose="05000000000000000000" pitchFamily="2" charset="2"/>
              <a:buChar char="§"/>
            </a:pPr>
            <a:r>
              <a:rPr lang="en-US" dirty="0">
                <a:hlinkClick r:id="rId2"/>
              </a:rPr>
              <a:t>CS410 Course Outline</a:t>
            </a:r>
            <a:endParaRPr lang="en-US" dirty="0">
              <a:hlinkClick r:id="rId3"/>
            </a:endParaRPr>
          </a:p>
          <a:p>
            <a:pPr>
              <a:buFont typeface="Wingdings" panose="05000000000000000000" pitchFamily="2" charset="2"/>
              <a:buChar char="§"/>
            </a:pPr>
            <a:r>
              <a:rPr lang="en-US" dirty="0">
                <a:hlinkClick r:id="rId4"/>
              </a:rPr>
              <a:t>Evaluate a Previous CS410 Project</a:t>
            </a:r>
            <a:endParaRPr lang="en-US" dirty="0"/>
          </a:p>
          <a:p>
            <a:pPr marL="457200" lvl="1" indent="0">
              <a:buNone/>
            </a:pPr>
            <a:r>
              <a:rPr lang="en-US" dirty="0"/>
              <a:t>Select and critique a previous CS410 project:</a:t>
            </a:r>
          </a:p>
          <a:p>
            <a:pPr marL="457200" lvl="1" indent="0">
              <a:buNone/>
            </a:pPr>
            <a:r>
              <a:rPr lang="en-US" dirty="0"/>
              <a:t>Submitted </a:t>
            </a:r>
            <a:r>
              <a:rPr lang="en-US" u="sng" dirty="0"/>
              <a:t>Report</a:t>
            </a:r>
            <a:r>
              <a:rPr lang="en-US" dirty="0"/>
              <a:t> should include the following:</a:t>
            </a:r>
          </a:p>
          <a:p>
            <a:pPr marL="1188720" lvl="2"/>
            <a:r>
              <a:rPr lang="en-US" dirty="0"/>
              <a:t>What societal problem did they select?</a:t>
            </a:r>
          </a:p>
          <a:p>
            <a:pPr marL="1188720" lvl="2">
              <a:spcBef>
                <a:spcPts val="0"/>
              </a:spcBef>
            </a:pPr>
            <a:r>
              <a:rPr lang="en-US" dirty="0"/>
              <a:t>Who was their customer?</a:t>
            </a:r>
          </a:p>
          <a:p>
            <a:pPr marL="1188720" lvl="2">
              <a:spcBef>
                <a:spcPts val="0"/>
              </a:spcBef>
            </a:pPr>
            <a:r>
              <a:rPr lang="en-US" dirty="0"/>
              <a:t>Who was their end user (i.e. How were these people suffering and why -  what needs to be accomplished/changed/enhanced)</a:t>
            </a:r>
          </a:p>
          <a:p>
            <a:pPr marL="1188720" lvl="2">
              <a:spcBef>
                <a:spcPts val="0"/>
              </a:spcBef>
            </a:pPr>
            <a:r>
              <a:rPr lang="en-US" dirty="0">
                <a:solidFill>
                  <a:srgbClr val="FF0000"/>
                </a:solidFill>
              </a:rPr>
              <a:t>What was their solution?</a:t>
            </a:r>
          </a:p>
          <a:p>
            <a:pPr marL="1188720" lvl="2">
              <a:spcBef>
                <a:spcPts val="0"/>
              </a:spcBef>
            </a:pPr>
            <a:r>
              <a:rPr lang="en-US" dirty="0"/>
              <a:t>What did they do well?</a:t>
            </a:r>
          </a:p>
          <a:p>
            <a:pPr marL="1188720" lvl="2">
              <a:spcBef>
                <a:spcPts val="0"/>
              </a:spcBef>
            </a:pPr>
            <a:r>
              <a:rPr lang="en-US" dirty="0"/>
              <a:t>What could they have done better?</a:t>
            </a:r>
          </a:p>
          <a:p>
            <a:pPr marL="400050" lvl="1" indent="0">
              <a:buNone/>
            </a:pPr>
            <a:r>
              <a:rPr lang="en-US" dirty="0"/>
              <a:t>Your submission should be appropriately formatted as a Report:</a:t>
            </a:r>
          </a:p>
          <a:p>
            <a:pPr marL="1188720" lvl="2"/>
            <a:r>
              <a:rPr lang="en-US" dirty="0">
                <a:solidFill>
                  <a:srgbClr val="FF0000"/>
                </a:solidFill>
              </a:rPr>
              <a:t>Structure report in paragraph format</a:t>
            </a:r>
          </a:p>
          <a:p>
            <a:pPr marL="1188720" lvl="2">
              <a:spcBef>
                <a:spcPts val="0"/>
              </a:spcBef>
            </a:pPr>
            <a:r>
              <a:rPr lang="en-US" dirty="0"/>
              <a:t>Include selected Project Title, Team, Time-frame (i.e. Spring 2017)</a:t>
            </a:r>
          </a:p>
          <a:p>
            <a:pPr marL="1188720" lvl="2">
              <a:spcBef>
                <a:spcPts val="0"/>
              </a:spcBef>
            </a:pPr>
            <a:r>
              <a:rPr lang="en-US" dirty="0">
                <a:solidFill>
                  <a:srgbClr val="FF0000"/>
                </a:solidFill>
              </a:rPr>
              <a:t>Include appropriate paragraph headers to convey structure and flow (i.e. Project Summary, Customer/Users, Solution Overview, Overall Assessment)</a:t>
            </a:r>
          </a:p>
          <a:p>
            <a:pPr marL="1188720" lvl="2">
              <a:spcBef>
                <a:spcPts val="0"/>
              </a:spcBef>
            </a:pPr>
            <a:r>
              <a:rPr lang="en-US" dirty="0"/>
              <a:t>Maximum length – 2 pages</a:t>
            </a:r>
          </a:p>
          <a:p>
            <a:pPr marL="1188720" lvl="2">
              <a:spcBef>
                <a:spcPts val="0"/>
              </a:spcBef>
            </a:pPr>
            <a:endParaRPr lang="en-US" dirty="0"/>
          </a:p>
          <a:p>
            <a:pPr marL="1085850" lvl="2" indent="-285750"/>
            <a:endParaRPr lang="en-US" dirty="0"/>
          </a:p>
          <a:p>
            <a:pPr>
              <a:buFont typeface="Wingdings" panose="05000000000000000000" pitchFamily="2" charset="2"/>
              <a:buChar char="§"/>
            </a:pPr>
            <a:endParaRPr lang="en-US" dirty="0"/>
          </a:p>
          <a:p>
            <a:pPr lvl="1">
              <a:buFont typeface="Wingdings" panose="05000000000000000000" pitchFamily="2" charset="2"/>
              <a:buChar char="§"/>
            </a:pPr>
            <a:endParaRPr lang="en-US" dirty="0"/>
          </a:p>
        </p:txBody>
      </p:sp>
      <p:sp>
        <p:nvSpPr>
          <p:cNvPr id="4" name="Slide Number Placeholder 3"/>
          <p:cNvSpPr>
            <a:spLocks noGrp="1"/>
          </p:cNvSpPr>
          <p:nvPr>
            <p:ph type="sldNum" sz="quarter" idx="12"/>
          </p:nvPr>
        </p:nvSpPr>
        <p:spPr/>
        <p:txBody>
          <a:bodyPr/>
          <a:lstStyle/>
          <a:p>
            <a:fld id="{319EE0C3-75DD-4F4E-A72F-868794C76BD4}" type="slidenum">
              <a:rPr lang="en-US" smtClean="0"/>
              <a:t>22</a:t>
            </a:fld>
            <a:endParaRPr lang="en-US" dirty="0"/>
          </a:p>
        </p:txBody>
      </p:sp>
      <p:sp>
        <p:nvSpPr>
          <p:cNvPr id="6" name="Date Placeholder 5">
            <a:extLst>
              <a:ext uri="{FF2B5EF4-FFF2-40B4-BE49-F238E27FC236}">
                <a16:creationId xmlns:a16="http://schemas.microsoft.com/office/drawing/2014/main" id="{29331896-A2B9-4833-9DC1-71E5FFCFDFA6}"/>
              </a:ext>
            </a:extLst>
          </p:cNvPr>
          <p:cNvSpPr>
            <a:spLocks noGrp="1"/>
          </p:cNvSpPr>
          <p:nvPr>
            <p:ph type="dt" sz="half" idx="10"/>
          </p:nvPr>
        </p:nvSpPr>
        <p:spPr/>
        <p:txBody>
          <a:bodyPr/>
          <a:lstStyle/>
          <a:p>
            <a:r>
              <a:rPr lang="en-US" dirty="0"/>
              <a:t>CS410 Week 1</a:t>
            </a:r>
          </a:p>
        </p:txBody>
      </p:sp>
    </p:spTree>
    <p:extLst>
      <p:ext uri="{BB962C8B-B14F-4D97-AF65-F5344CB8AC3E}">
        <p14:creationId xmlns:p14="http://schemas.microsoft.com/office/powerpoint/2010/main" val="10959225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7058026" cy="870857"/>
          </a:xfrm>
        </p:spPr>
        <p:txBody>
          <a:bodyPr>
            <a:normAutofit/>
          </a:bodyPr>
          <a:lstStyle/>
          <a:p>
            <a:r>
              <a:rPr lang="en-US" sz="3100" dirty="0"/>
              <a:t>Week 2 Assignments</a:t>
            </a:r>
            <a:endParaRPr lang="it-IT" sz="3100" dirty="0"/>
          </a:p>
        </p:txBody>
      </p:sp>
      <p:sp>
        <p:nvSpPr>
          <p:cNvPr id="3" name="Content Placeholder 2"/>
          <p:cNvSpPr>
            <a:spLocks noGrp="1"/>
          </p:cNvSpPr>
          <p:nvPr>
            <p:ph idx="1"/>
          </p:nvPr>
        </p:nvSpPr>
        <p:spPr>
          <a:xfrm>
            <a:off x="609598" y="1148608"/>
            <a:ext cx="6968492" cy="5293322"/>
          </a:xfrm>
        </p:spPr>
        <p:txBody>
          <a:bodyPr>
            <a:normAutofit fontScale="85000" lnSpcReduction="20000"/>
          </a:bodyPr>
          <a:lstStyle/>
          <a:p>
            <a:pPr marL="57150" indent="0">
              <a:spcBef>
                <a:spcPts val="0"/>
              </a:spcBef>
              <a:spcAft>
                <a:spcPts val="300"/>
              </a:spcAft>
              <a:buNone/>
            </a:pPr>
            <a:endParaRPr lang="it-IT" dirty="0">
              <a:hlinkClick r:id="rId2"/>
            </a:endParaRPr>
          </a:p>
          <a:p>
            <a:pPr marL="57150" indent="0">
              <a:spcBef>
                <a:spcPts val="0"/>
              </a:spcBef>
              <a:spcAft>
                <a:spcPts val="600"/>
              </a:spcAft>
              <a:buNone/>
            </a:pPr>
            <a:r>
              <a:rPr lang="it-IT" dirty="0">
                <a:hlinkClick r:id="rId3"/>
              </a:rPr>
              <a:t>Individual Societal Problem Presentation </a:t>
            </a:r>
            <a:br>
              <a:rPr lang="it-IT" dirty="0"/>
            </a:br>
            <a:endParaRPr lang="it-IT" dirty="0"/>
          </a:p>
          <a:p>
            <a:pPr marL="57150" indent="0">
              <a:spcBef>
                <a:spcPts val="0"/>
              </a:spcBef>
              <a:spcAft>
                <a:spcPts val="600"/>
              </a:spcAft>
              <a:buNone/>
            </a:pPr>
            <a:r>
              <a:rPr lang="it-IT" dirty="0"/>
              <a:t>Review the assignment guidelines (Module 2)</a:t>
            </a:r>
          </a:p>
          <a:p>
            <a:pPr marL="800100" lvl="1" indent="-342900">
              <a:lnSpc>
                <a:spcPct val="110000"/>
              </a:lnSpc>
              <a:spcBef>
                <a:spcPts val="0"/>
              </a:spcBef>
              <a:buFont typeface="+mj-lt"/>
              <a:buAutoNum type="arabicPeriod"/>
            </a:pPr>
            <a:r>
              <a:rPr lang="it-IT" sz="1500" dirty="0"/>
              <a:t>Look over previous CS 410 projects:</a:t>
            </a:r>
          </a:p>
          <a:p>
            <a:pPr lvl="2" indent="-285750">
              <a:lnSpc>
                <a:spcPct val="110000"/>
              </a:lnSpc>
              <a:spcBef>
                <a:spcPts val="0"/>
              </a:spcBef>
              <a:buFont typeface="Arial" panose="020B0604020202020204" pitchFamily="34" charset="0"/>
              <a:buChar char="•"/>
            </a:pPr>
            <a:r>
              <a:rPr lang="it-IT" sz="1500" dirty="0"/>
              <a:t>You may find parallels to your proposed ideas</a:t>
            </a:r>
          </a:p>
          <a:p>
            <a:pPr lvl="2" indent="-285750">
              <a:lnSpc>
                <a:spcPct val="110000"/>
              </a:lnSpc>
              <a:spcBef>
                <a:spcPts val="0"/>
              </a:spcBef>
              <a:spcAft>
                <a:spcPts val="300"/>
              </a:spcAft>
              <a:buFont typeface="Arial" panose="020B0604020202020204" pitchFamily="34" charset="0"/>
              <a:buChar char="•"/>
            </a:pPr>
            <a:r>
              <a:rPr lang="it-IT" sz="1500" dirty="0"/>
              <a:t>Content/approach, etc. gives you a sense of what you/your group will need to accomoplish</a:t>
            </a:r>
          </a:p>
          <a:p>
            <a:pPr marL="800100" lvl="1" indent="-342900">
              <a:lnSpc>
                <a:spcPct val="110000"/>
              </a:lnSpc>
              <a:spcBef>
                <a:spcPts val="0"/>
              </a:spcBef>
              <a:buFont typeface="+mj-lt"/>
              <a:buAutoNum type="arabicPeriod"/>
            </a:pPr>
            <a:r>
              <a:rPr lang="it-IT" sz="1500" dirty="0">
                <a:solidFill>
                  <a:srgbClr val="FF0000"/>
                </a:solidFill>
              </a:rPr>
              <a:t>Prepare a </a:t>
            </a:r>
            <a:r>
              <a:rPr lang="it-IT" sz="1500" b="1" u="sng" dirty="0">
                <a:solidFill>
                  <a:srgbClr val="FF0000"/>
                </a:solidFill>
              </a:rPr>
              <a:t>narrated</a:t>
            </a:r>
            <a:r>
              <a:rPr lang="it-IT" sz="1500" dirty="0">
                <a:solidFill>
                  <a:srgbClr val="FF0000"/>
                </a:solidFill>
              </a:rPr>
              <a:t> powerpoint presentation that introduces your societal problem. </a:t>
            </a:r>
            <a:r>
              <a:rPr lang="it-IT" sz="1500" dirty="0">
                <a:solidFill>
                  <a:schemeClr val="tx1"/>
                </a:solidFill>
              </a:rPr>
              <a:t>The objective is to convince your classmates that your project should be selected as one of the CS410 projects to be addressed.</a:t>
            </a:r>
            <a:r>
              <a:rPr lang="it-IT" sz="1500" dirty="0">
                <a:solidFill>
                  <a:srgbClr val="FF0000"/>
                </a:solidFill>
              </a:rPr>
              <a:t> Be sure to include:</a:t>
            </a:r>
          </a:p>
          <a:p>
            <a:pPr marL="1200150" lvl="2" indent="-342900">
              <a:lnSpc>
                <a:spcPct val="110000"/>
              </a:lnSpc>
              <a:spcBef>
                <a:spcPts val="0"/>
              </a:spcBef>
              <a:buFont typeface="Arial" panose="020B0604020202020204" pitchFamily="34" charset="0"/>
              <a:buChar char="•"/>
            </a:pPr>
            <a:r>
              <a:rPr lang="it-IT" sz="1500" dirty="0">
                <a:solidFill>
                  <a:srgbClr val="FF0000"/>
                </a:solidFill>
              </a:rPr>
              <a:t>Problem description – including why this needs to be solved</a:t>
            </a:r>
          </a:p>
          <a:p>
            <a:pPr marL="1200150" lvl="2" indent="-342900">
              <a:lnSpc>
                <a:spcPct val="110000"/>
              </a:lnSpc>
              <a:spcBef>
                <a:spcPts val="0"/>
              </a:spcBef>
              <a:buFont typeface="Arial" panose="020B0604020202020204" pitchFamily="34" charset="0"/>
              <a:buChar char="•"/>
            </a:pPr>
            <a:r>
              <a:rPr lang="it-IT" sz="1500" dirty="0">
                <a:solidFill>
                  <a:srgbClr val="FF0000"/>
                </a:solidFill>
              </a:rPr>
              <a:t>Customers, end-users – who they are, what it does for them</a:t>
            </a:r>
          </a:p>
          <a:p>
            <a:pPr marL="1200150" lvl="2" indent="-342900">
              <a:lnSpc>
                <a:spcPct val="110000"/>
              </a:lnSpc>
              <a:spcBef>
                <a:spcPts val="0"/>
              </a:spcBef>
              <a:buFont typeface="Arial" panose="020B0604020202020204" pitchFamily="34" charset="0"/>
              <a:buChar char="•"/>
            </a:pPr>
            <a:r>
              <a:rPr lang="it-IT" sz="1500" dirty="0">
                <a:solidFill>
                  <a:srgbClr val="FF0000"/>
                </a:solidFill>
              </a:rPr>
              <a:t>Your solution/concept – include illustrations, examples, and/or a functional diagram</a:t>
            </a:r>
          </a:p>
          <a:p>
            <a:pPr marL="1200150" lvl="2" indent="-342900">
              <a:lnSpc>
                <a:spcPct val="110000"/>
              </a:lnSpc>
              <a:spcBef>
                <a:spcPts val="0"/>
              </a:spcBef>
              <a:buFont typeface="Arial" panose="020B0604020202020204" pitchFamily="34" charset="0"/>
              <a:buChar char="•"/>
            </a:pPr>
            <a:r>
              <a:rPr lang="it-IT" sz="1500" dirty="0">
                <a:solidFill>
                  <a:srgbClr val="FF0000"/>
                </a:solidFill>
              </a:rPr>
              <a:t>Identify challenges/obsticals to overcome</a:t>
            </a:r>
          </a:p>
          <a:p>
            <a:pPr marL="1200150" lvl="2" indent="-342900">
              <a:lnSpc>
                <a:spcPct val="110000"/>
              </a:lnSpc>
              <a:spcBef>
                <a:spcPts val="0"/>
              </a:spcBef>
              <a:spcAft>
                <a:spcPts val="300"/>
              </a:spcAft>
              <a:buFont typeface="Arial" panose="020B0604020202020204" pitchFamily="34" charset="0"/>
              <a:buChar char="•"/>
            </a:pPr>
            <a:r>
              <a:rPr lang="it-IT" sz="1500" dirty="0">
                <a:solidFill>
                  <a:srgbClr val="FF0000"/>
                </a:solidFill>
              </a:rPr>
              <a:t>Provide a conclusion</a:t>
            </a:r>
          </a:p>
          <a:p>
            <a:pPr marL="1200150" lvl="2" indent="-342900">
              <a:lnSpc>
                <a:spcPct val="110000"/>
              </a:lnSpc>
              <a:spcBef>
                <a:spcPts val="0"/>
              </a:spcBef>
              <a:spcAft>
                <a:spcPts val="300"/>
              </a:spcAft>
              <a:buFont typeface="Arial" panose="020B0604020202020204" pitchFamily="34" charset="0"/>
              <a:buChar char="•"/>
            </a:pPr>
            <a:r>
              <a:rPr lang="it-IT" sz="1500" dirty="0">
                <a:solidFill>
                  <a:srgbClr val="FF0000"/>
                </a:solidFill>
              </a:rPr>
              <a:t>Provide refrences/Include citations</a:t>
            </a:r>
          </a:p>
          <a:p>
            <a:pPr marL="800100" lvl="1" indent="-342900">
              <a:lnSpc>
                <a:spcPct val="110000"/>
              </a:lnSpc>
              <a:spcBef>
                <a:spcPts val="0"/>
              </a:spcBef>
              <a:spcAft>
                <a:spcPts val="300"/>
              </a:spcAft>
              <a:buFont typeface="+mj-lt"/>
              <a:buAutoNum type="arabicPeriod"/>
            </a:pPr>
            <a:r>
              <a:rPr lang="it-IT" sz="1500" dirty="0">
                <a:solidFill>
                  <a:schemeClr val="tx1"/>
                </a:solidFill>
              </a:rPr>
              <a:t>Review your presentation, </a:t>
            </a:r>
            <a:r>
              <a:rPr lang="it-IT" sz="1500" dirty="0"/>
              <a:t>again and again – have others look at it/listen to it – then submit it in the discussion board (for peer review, discussion, and potential selection)</a:t>
            </a:r>
          </a:p>
          <a:p>
            <a:pPr marL="800100" lvl="1" indent="-342900">
              <a:lnSpc>
                <a:spcPct val="110000"/>
              </a:lnSpc>
              <a:spcBef>
                <a:spcPts val="0"/>
              </a:spcBef>
              <a:spcAft>
                <a:spcPts val="300"/>
              </a:spcAft>
              <a:buFont typeface="+mj-lt"/>
              <a:buAutoNum type="arabicPeriod"/>
            </a:pPr>
            <a:r>
              <a:rPr lang="it-IT" sz="1500" dirty="0">
                <a:solidFill>
                  <a:srgbClr val="FF0000"/>
                </a:solidFill>
              </a:rPr>
              <a:t>Slide Limit: 7-10; Time Limit: ~10 Minutes max!</a:t>
            </a:r>
            <a:endParaRPr lang="it-IT" sz="1500" dirty="0"/>
          </a:p>
          <a:p>
            <a:pPr marL="800100" lvl="1" indent="-342900">
              <a:lnSpc>
                <a:spcPct val="110000"/>
              </a:lnSpc>
              <a:spcBef>
                <a:spcPts val="0"/>
              </a:spcBef>
              <a:spcAft>
                <a:spcPts val="300"/>
              </a:spcAft>
              <a:buFont typeface="+mj-lt"/>
              <a:buAutoNum type="arabicPeriod"/>
            </a:pPr>
            <a:r>
              <a:rPr lang="en-US" sz="1500" b="1" dirty="0"/>
              <a:t>Submit this Presentation on Blackboard under the </a:t>
            </a:r>
            <a:r>
              <a:rPr lang="en-US" sz="1500" b="1" dirty="0">
                <a:solidFill>
                  <a:srgbClr val="FF0000"/>
                </a:solidFill>
              </a:rPr>
              <a:t>Societal Presentations </a:t>
            </a:r>
            <a:r>
              <a:rPr lang="en-US" sz="1500" b="1" dirty="0">
                <a:solidFill>
                  <a:schemeClr val="tx1"/>
                </a:solidFill>
              </a:rPr>
              <a:t>thread in the Discussion Board</a:t>
            </a:r>
            <a:endParaRPr lang="it-IT" sz="1500" b="1" dirty="0"/>
          </a:p>
          <a:p>
            <a:pPr marL="800100" lvl="1" indent="-342900">
              <a:lnSpc>
                <a:spcPct val="110000"/>
              </a:lnSpc>
              <a:spcBef>
                <a:spcPts val="0"/>
              </a:spcBef>
              <a:buFont typeface="+mj-lt"/>
              <a:buAutoNum type="arabicPeriod"/>
            </a:pPr>
            <a:endParaRPr lang="it-IT" dirty="0">
              <a:hlinkClick r:id="rId4" action="ppaction://hlinkfile"/>
            </a:endParaRPr>
          </a:p>
          <a:p>
            <a:pPr marL="57150" indent="0">
              <a:lnSpc>
                <a:spcPct val="110000"/>
              </a:lnSpc>
              <a:spcBef>
                <a:spcPts val="0"/>
              </a:spcBef>
              <a:buNone/>
            </a:pPr>
            <a:r>
              <a:rPr lang="it-IT" dirty="0">
                <a:hlinkClick r:id="rId4" action="ppaction://hlinkfile"/>
              </a:rPr>
              <a:t>Idea Presentation Examples</a:t>
            </a:r>
            <a:endParaRPr lang="it-IT" dirty="0"/>
          </a:p>
        </p:txBody>
      </p:sp>
      <p:sp>
        <p:nvSpPr>
          <p:cNvPr id="4" name="Slide Number Placeholder 3"/>
          <p:cNvSpPr>
            <a:spLocks noGrp="1"/>
          </p:cNvSpPr>
          <p:nvPr>
            <p:ph type="sldNum" sz="quarter" idx="12"/>
          </p:nvPr>
        </p:nvSpPr>
        <p:spPr/>
        <p:txBody>
          <a:bodyPr/>
          <a:lstStyle/>
          <a:p>
            <a:fld id="{319EE0C3-75DD-4F4E-A72F-868794C76BD4}" type="slidenum">
              <a:rPr lang="en-US" smtClean="0"/>
              <a:t>23</a:t>
            </a:fld>
            <a:endParaRPr lang="en-US" dirty="0"/>
          </a:p>
        </p:txBody>
      </p:sp>
      <p:sp>
        <p:nvSpPr>
          <p:cNvPr id="6" name="Date Placeholder 5">
            <a:extLst>
              <a:ext uri="{FF2B5EF4-FFF2-40B4-BE49-F238E27FC236}">
                <a16:creationId xmlns:a16="http://schemas.microsoft.com/office/drawing/2014/main" id="{F70C4BE1-E76A-4BE7-B372-3B286B9766F9}"/>
              </a:ext>
            </a:extLst>
          </p:cNvPr>
          <p:cNvSpPr>
            <a:spLocks noGrp="1"/>
          </p:cNvSpPr>
          <p:nvPr>
            <p:ph type="dt" sz="half" idx="10"/>
          </p:nvPr>
        </p:nvSpPr>
        <p:spPr/>
        <p:txBody>
          <a:bodyPr/>
          <a:lstStyle/>
          <a:p>
            <a:r>
              <a:rPr lang="en-US" dirty="0"/>
              <a:t>CS410 Week 1</a:t>
            </a:r>
          </a:p>
        </p:txBody>
      </p:sp>
    </p:spTree>
    <p:extLst>
      <p:ext uri="{BB962C8B-B14F-4D97-AF65-F5344CB8AC3E}">
        <p14:creationId xmlns:p14="http://schemas.microsoft.com/office/powerpoint/2010/main" val="912648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870857"/>
          </a:xfrm>
        </p:spPr>
        <p:txBody>
          <a:bodyPr>
            <a:normAutofit fontScale="90000"/>
          </a:bodyPr>
          <a:lstStyle/>
          <a:p>
            <a:r>
              <a:rPr lang="en-US" sz="3100" dirty="0"/>
              <a:t>Professional Workforce Development I</a:t>
            </a:r>
            <a:br>
              <a:rPr lang="en-US" dirty="0"/>
            </a:br>
            <a:r>
              <a:rPr lang="en-US" sz="2000" dirty="0"/>
              <a:t>Course Overview</a:t>
            </a:r>
          </a:p>
        </p:txBody>
      </p:sp>
      <p:sp>
        <p:nvSpPr>
          <p:cNvPr id="3" name="Content Placeholder 2"/>
          <p:cNvSpPr>
            <a:spLocks noGrp="1"/>
          </p:cNvSpPr>
          <p:nvPr>
            <p:ph idx="1"/>
          </p:nvPr>
        </p:nvSpPr>
        <p:spPr>
          <a:xfrm>
            <a:off x="609599" y="1572470"/>
            <a:ext cx="6848476" cy="5293322"/>
          </a:xfrm>
        </p:spPr>
        <p:txBody>
          <a:bodyPr>
            <a:normAutofit/>
          </a:bodyPr>
          <a:lstStyle/>
          <a:p>
            <a:pPr marL="0" indent="0">
              <a:buNone/>
            </a:pPr>
            <a:r>
              <a:rPr lang="en-US" b="1" dirty="0"/>
              <a:t>Course Characteristics</a:t>
            </a:r>
          </a:p>
          <a:p>
            <a:pPr lvl="1">
              <a:buFont typeface="Wingdings" panose="05000000000000000000" pitchFamily="2" charset="2"/>
              <a:buChar char="§"/>
            </a:pPr>
            <a:r>
              <a:rPr lang="en-US" b="1" dirty="0"/>
              <a:t>Project-oriented</a:t>
            </a:r>
            <a:r>
              <a:rPr lang="en-US" dirty="0"/>
              <a:t>, encourages innovative thinking</a:t>
            </a:r>
          </a:p>
          <a:p>
            <a:pPr lvl="1">
              <a:buFont typeface="Wingdings" panose="05000000000000000000" pitchFamily="2" charset="2"/>
              <a:buChar char="§"/>
            </a:pPr>
            <a:r>
              <a:rPr lang="en-US" dirty="0"/>
              <a:t>No textbook(s), learning augmented through directed reading assignments – </a:t>
            </a:r>
            <a:r>
              <a:rPr lang="en-US" b="1" dirty="0"/>
              <a:t>requires research and analysis </a:t>
            </a:r>
            <a:r>
              <a:rPr lang="en-US" dirty="0"/>
              <a:t>(individual/group)</a:t>
            </a:r>
          </a:p>
          <a:p>
            <a:pPr lvl="1">
              <a:buFont typeface="Wingdings" panose="05000000000000000000" pitchFamily="2" charset="2"/>
              <a:buChar char="§"/>
            </a:pPr>
            <a:r>
              <a:rPr lang="en-US" dirty="0"/>
              <a:t>Introduces Project Management concepts</a:t>
            </a:r>
          </a:p>
          <a:p>
            <a:pPr lvl="1">
              <a:buFont typeface="Wingdings" panose="05000000000000000000" pitchFamily="2" charset="2"/>
              <a:buChar char="§"/>
            </a:pPr>
            <a:r>
              <a:rPr lang="en-US" dirty="0"/>
              <a:t>Requires group collaboration (</a:t>
            </a:r>
            <a:r>
              <a:rPr lang="en-US" b="1" dirty="0"/>
              <a:t>teamwork is an essential element</a:t>
            </a:r>
            <a:r>
              <a:rPr lang="en-US" dirty="0"/>
              <a:t>)</a:t>
            </a:r>
          </a:p>
          <a:p>
            <a:pPr lvl="1">
              <a:buFont typeface="Wingdings" panose="05000000000000000000" pitchFamily="2" charset="2"/>
              <a:buChar char="§"/>
            </a:pPr>
            <a:r>
              <a:rPr lang="en-US" dirty="0"/>
              <a:t>Focuses on </a:t>
            </a:r>
            <a:r>
              <a:rPr lang="en-US" b="1" dirty="0"/>
              <a:t>communications and presentation skills</a:t>
            </a:r>
          </a:p>
          <a:p>
            <a:pPr lvl="1">
              <a:buFont typeface="Wingdings" panose="05000000000000000000" pitchFamily="2" charset="2"/>
              <a:buChar char="§"/>
            </a:pPr>
            <a:r>
              <a:rPr lang="en-US" dirty="0"/>
              <a:t>Fosters professional awareness (written, spoken, when presenting, during group interaction)</a:t>
            </a:r>
          </a:p>
          <a:p>
            <a:pPr lvl="1">
              <a:buFont typeface="Wingdings" panose="05000000000000000000" pitchFamily="2" charset="2"/>
              <a:buChar char="§"/>
            </a:pPr>
            <a:r>
              <a:rPr lang="en-US" b="1" dirty="0"/>
              <a:t>Engages industry, faculty, and other professionals </a:t>
            </a:r>
            <a:r>
              <a:rPr lang="en-US" dirty="0"/>
              <a:t>as active participants to review and assess group performance towards achievement of assigned objectives</a:t>
            </a:r>
            <a:endParaRPr lang="en-US" dirty="0">
              <a:hlinkClick r:id="rId2">
                <a:extLst>
                  <a:ext uri="{A12FA001-AC4F-418D-AE19-62706E023703}">
                    <ahyp:hlinkClr xmlns:ahyp="http://schemas.microsoft.com/office/drawing/2018/hyperlinkcolor" val="tx"/>
                  </a:ext>
                </a:extLst>
              </a:hlinkClick>
            </a:endParaRPr>
          </a:p>
          <a:p>
            <a:pPr marL="0" indent="0">
              <a:buNone/>
            </a:pPr>
            <a:r>
              <a:rPr lang="en-US" dirty="0">
                <a:solidFill>
                  <a:schemeClr val="accent5">
                    <a:lumMod val="75000"/>
                  </a:schemeClr>
                </a:solidFill>
                <a:hlinkClick r:id="rId3">
                  <a:extLst>
                    <a:ext uri="{A12FA001-AC4F-418D-AE19-62706E023703}">
                      <ahyp:hlinkClr xmlns:ahyp="http://schemas.microsoft.com/office/drawing/2018/hyperlinkcolor" val="tx"/>
                    </a:ext>
                  </a:extLst>
                </a:hlinkClick>
              </a:rPr>
              <a:t>Syllabus - Overview</a:t>
            </a:r>
            <a:endParaRPr lang="en-US" dirty="0">
              <a:solidFill>
                <a:schemeClr val="accent5">
                  <a:lumMod val="75000"/>
                </a:schemeClr>
              </a:solidFill>
            </a:endParaRPr>
          </a:p>
        </p:txBody>
      </p:sp>
      <p:sp>
        <p:nvSpPr>
          <p:cNvPr id="4" name="Slide Number Placeholder 3"/>
          <p:cNvSpPr>
            <a:spLocks noGrp="1"/>
          </p:cNvSpPr>
          <p:nvPr>
            <p:ph type="sldNum" sz="quarter" idx="12"/>
          </p:nvPr>
        </p:nvSpPr>
        <p:spPr/>
        <p:txBody>
          <a:bodyPr/>
          <a:lstStyle/>
          <a:p>
            <a:fld id="{319EE0C3-75DD-4F4E-A72F-868794C76BD4}" type="slidenum">
              <a:rPr lang="en-US" smtClean="0"/>
              <a:t>3</a:t>
            </a:fld>
            <a:endParaRPr lang="en-US" dirty="0"/>
          </a:p>
        </p:txBody>
      </p:sp>
      <p:sp>
        <p:nvSpPr>
          <p:cNvPr id="8" name="Date Placeholder 7">
            <a:extLst>
              <a:ext uri="{FF2B5EF4-FFF2-40B4-BE49-F238E27FC236}">
                <a16:creationId xmlns:a16="http://schemas.microsoft.com/office/drawing/2014/main" id="{F7559507-C25E-4171-BC09-391B3BB8F36F}"/>
              </a:ext>
            </a:extLst>
          </p:cNvPr>
          <p:cNvSpPr>
            <a:spLocks noGrp="1"/>
          </p:cNvSpPr>
          <p:nvPr>
            <p:ph type="dt" sz="half" idx="10"/>
          </p:nvPr>
        </p:nvSpPr>
        <p:spPr/>
        <p:txBody>
          <a:bodyPr/>
          <a:lstStyle/>
          <a:p>
            <a:r>
              <a:rPr lang="en-US" dirty="0"/>
              <a:t>CS410 Week 1</a:t>
            </a:r>
          </a:p>
        </p:txBody>
      </p:sp>
    </p:spTree>
    <p:extLst>
      <p:ext uri="{BB962C8B-B14F-4D97-AF65-F5344CB8AC3E}">
        <p14:creationId xmlns:p14="http://schemas.microsoft.com/office/powerpoint/2010/main" val="2319686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870857"/>
          </a:xfrm>
        </p:spPr>
        <p:txBody>
          <a:bodyPr>
            <a:normAutofit fontScale="90000"/>
          </a:bodyPr>
          <a:lstStyle/>
          <a:p>
            <a:r>
              <a:rPr lang="en-US" sz="3100" dirty="0"/>
              <a:t>Professional Workforce Development I</a:t>
            </a:r>
            <a:br>
              <a:rPr lang="en-US" dirty="0"/>
            </a:br>
            <a:r>
              <a:rPr lang="en-US" sz="2000" dirty="0"/>
              <a:t>Key Expectations – Individual and Team Performance</a:t>
            </a:r>
          </a:p>
        </p:txBody>
      </p:sp>
      <p:sp>
        <p:nvSpPr>
          <p:cNvPr id="3" name="Content Placeholder 2"/>
          <p:cNvSpPr>
            <a:spLocks noGrp="1"/>
          </p:cNvSpPr>
          <p:nvPr>
            <p:ph idx="1"/>
          </p:nvPr>
        </p:nvSpPr>
        <p:spPr>
          <a:xfrm>
            <a:off x="609599" y="1582907"/>
            <a:ext cx="6974206" cy="4823581"/>
          </a:xfrm>
        </p:spPr>
        <p:txBody>
          <a:bodyPr>
            <a:normAutofit fontScale="92500" lnSpcReduction="10000"/>
          </a:bodyPr>
          <a:lstStyle/>
          <a:p>
            <a:pPr marL="0" indent="0">
              <a:buNone/>
            </a:pPr>
            <a:r>
              <a:rPr lang="en-US" sz="2100" b="1" dirty="0"/>
              <a:t>Students will:</a:t>
            </a:r>
          </a:p>
          <a:p>
            <a:pPr>
              <a:buFont typeface="Arial" panose="020B0604020202020204" pitchFamily="34" charset="0"/>
              <a:buChar char="•"/>
            </a:pPr>
            <a:r>
              <a:rPr lang="en-US" dirty="0"/>
              <a:t>work as individuals preparing a presentation; </a:t>
            </a:r>
          </a:p>
          <a:p>
            <a:pPr>
              <a:buFont typeface="Arial" panose="020B0604020202020204" pitchFamily="34" charset="0"/>
              <a:buChar char="•"/>
            </a:pPr>
            <a:r>
              <a:rPr lang="en-US" dirty="0"/>
              <a:t>function as members of a team to prepare and deliver group presentations; </a:t>
            </a:r>
          </a:p>
          <a:p>
            <a:pPr>
              <a:buFont typeface="Arial" panose="020B0604020202020204" pitchFamily="34" charset="0"/>
              <a:buChar char="•"/>
            </a:pPr>
            <a:r>
              <a:rPr lang="en-US" dirty="0"/>
              <a:t>and will assume the responsibilities as project leaders and/or subject matter experts supporting group efforts to achieve the overall project objectives.</a:t>
            </a:r>
          </a:p>
          <a:p>
            <a:pPr marL="0" indent="0">
              <a:buNone/>
            </a:pPr>
            <a:r>
              <a:rPr lang="en-US" sz="2000" b="1" dirty="0"/>
              <a:t>Students/Groups will:</a:t>
            </a:r>
          </a:p>
          <a:p>
            <a:pPr>
              <a:buFont typeface="Arial" panose="020B0604020202020204" pitchFamily="34" charset="0"/>
              <a:buChar char="•"/>
            </a:pPr>
            <a:r>
              <a:rPr lang="en-US" dirty="0"/>
              <a:t>develop plans, conduct analyses and present results, and develop the top-level design for the various aspects of the project solution.</a:t>
            </a:r>
          </a:p>
          <a:p>
            <a:pPr>
              <a:buFont typeface="Arial" panose="020B0604020202020204" pitchFamily="34" charset="0"/>
              <a:buChar char="•"/>
            </a:pPr>
            <a:r>
              <a:rPr lang="en-US" dirty="0"/>
              <a:t>be required to develop management level briefings and conduct formal presentations of technical information.</a:t>
            </a:r>
            <a:r>
              <a:rPr lang="en-US" sz="2000" dirty="0"/>
              <a:t> </a:t>
            </a:r>
          </a:p>
          <a:p>
            <a:pPr marL="0" indent="0">
              <a:buNone/>
            </a:pPr>
            <a:r>
              <a:rPr lang="en-US" sz="2100" b="1" dirty="0"/>
              <a:t>There will be at least one informal presentation each week</a:t>
            </a:r>
            <a:r>
              <a:rPr lang="en-US" sz="2000" b="1" dirty="0"/>
              <a:t>.</a:t>
            </a:r>
          </a:p>
        </p:txBody>
      </p:sp>
      <p:sp>
        <p:nvSpPr>
          <p:cNvPr id="4" name="Slide Number Placeholder 3"/>
          <p:cNvSpPr>
            <a:spLocks noGrp="1"/>
          </p:cNvSpPr>
          <p:nvPr>
            <p:ph type="sldNum" sz="quarter" idx="12"/>
          </p:nvPr>
        </p:nvSpPr>
        <p:spPr/>
        <p:txBody>
          <a:bodyPr/>
          <a:lstStyle/>
          <a:p>
            <a:fld id="{319EE0C3-75DD-4F4E-A72F-868794C76BD4}" type="slidenum">
              <a:rPr lang="en-US" smtClean="0"/>
              <a:t>4</a:t>
            </a:fld>
            <a:endParaRPr lang="en-US" dirty="0"/>
          </a:p>
        </p:txBody>
      </p:sp>
      <p:sp>
        <p:nvSpPr>
          <p:cNvPr id="8" name="Date Placeholder 7">
            <a:extLst>
              <a:ext uri="{FF2B5EF4-FFF2-40B4-BE49-F238E27FC236}">
                <a16:creationId xmlns:a16="http://schemas.microsoft.com/office/drawing/2014/main" id="{7E453363-43B6-4F4E-92A7-8D98151A025E}"/>
              </a:ext>
            </a:extLst>
          </p:cNvPr>
          <p:cNvSpPr>
            <a:spLocks noGrp="1"/>
          </p:cNvSpPr>
          <p:nvPr>
            <p:ph type="dt" sz="half" idx="10"/>
          </p:nvPr>
        </p:nvSpPr>
        <p:spPr/>
        <p:txBody>
          <a:bodyPr/>
          <a:lstStyle/>
          <a:p>
            <a:r>
              <a:rPr lang="en-US" dirty="0"/>
              <a:t>CS410 Week 1</a:t>
            </a:r>
          </a:p>
        </p:txBody>
      </p:sp>
    </p:spTree>
    <p:extLst>
      <p:ext uri="{BB962C8B-B14F-4D97-AF65-F5344CB8AC3E}">
        <p14:creationId xmlns:p14="http://schemas.microsoft.com/office/powerpoint/2010/main" val="958441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870857"/>
          </a:xfrm>
        </p:spPr>
        <p:txBody>
          <a:bodyPr>
            <a:normAutofit fontScale="90000"/>
          </a:bodyPr>
          <a:lstStyle/>
          <a:p>
            <a:r>
              <a:rPr lang="en-US" sz="3100" dirty="0"/>
              <a:t>Professional Workforce Development I</a:t>
            </a:r>
            <a:br>
              <a:rPr lang="en-US" dirty="0"/>
            </a:br>
            <a:r>
              <a:rPr lang="en-US" sz="2000" dirty="0"/>
              <a:t>Key Expectations – Project Concepts and Design </a:t>
            </a:r>
          </a:p>
        </p:txBody>
      </p:sp>
      <p:sp>
        <p:nvSpPr>
          <p:cNvPr id="3" name="Content Placeholder 2"/>
          <p:cNvSpPr>
            <a:spLocks noGrp="1"/>
          </p:cNvSpPr>
          <p:nvPr>
            <p:ph idx="1"/>
          </p:nvPr>
        </p:nvSpPr>
        <p:spPr>
          <a:xfrm>
            <a:off x="609599" y="1582907"/>
            <a:ext cx="6759074" cy="4823581"/>
          </a:xfrm>
        </p:spPr>
        <p:txBody>
          <a:bodyPr>
            <a:normAutofit lnSpcReduction="10000"/>
          </a:bodyPr>
          <a:lstStyle/>
          <a:p>
            <a:pPr marL="0" indent="0">
              <a:buNone/>
            </a:pPr>
            <a:r>
              <a:rPr lang="en-US" sz="2400" dirty="0"/>
              <a:t>Satisfactory performance in the development of and presentation of the project description, feasibility, competitive analysis, risks, solution design and other aspects of the problem domain is essential.</a:t>
            </a:r>
          </a:p>
          <a:p>
            <a:pPr lvl="1">
              <a:buFont typeface="Wingdings" panose="05000000000000000000" pitchFamily="2" charset="2"/>
              <a:buChar char="§"/>
            </a:pPr>
            <a:r>
              <a:rPr lang="en-US" sz="1800" dirty="0"/>
              <a:t>Formal presentations will be used to establish Feasibility and conduct a top-level Design review - each review is critical milestone that seeks the approval for continuation of the project.</a:t>
            </a:r>
          </a:p>
          <a:p>
            <a:pPr lvl="1">
              <a:buFont typeface="Wingdings" panose="05000000000000000000" pitchFamily="2" charset="2"/>
              <a:buChar char="§"/>
            </a:pPr>
            <a:r>
              <a:rPr lang="en-US" sz="1800" dirty="0"/>
              <a:t>The use of current technology in the support of the design and development approach to the problem solution is a critical component of the process.</a:t>
            </a:r>
          </a:p>
          <a:p>
            <a:pPr lvl="1">
              <a:buFont typeface="Wingdings" panose="05000000000000000000" pitchFamily="2" charset="2"/>
              <a:buChar char="§"/>
            </a:pPr>
            <a:r>
              <a:rPr lang="en-US" sz="1800" dirty="0">
                <a:solidFill>
                  <a:srgbClr val="FF0000"/>
                </a:solidFill>
              </a:rPr>
              <a:t>Incremental progress will be formally presented to, and evaluated by, ODU CS faculty and invited industry professionals.</a:t>
            </a:r>
          </a:p>
        </p:txBody>
      </p:sp>
      <p:sp>
        <p:nvSpPr>
          <p:cNvPr id="4" name="Slide Number Placeholder 3"/>
          <p:cNvSpPr>
            <a:spLocks noGrp="1"/>
          </p:cNvSpPr>
          <p:nvPr>
            <p:ph type="sldNum" sz="quarter" idx="12"/>
          </p:nvPr>
        </p:nvSpPr>
        <p:spPr/>
        <p:txBody>
          <a:bodyPr/>
          <a:lstStyle/>
          <a:p>
            <a:fld id="{319EE0C3-75DD-4F4E-A72F-868794C76BD4}" type="slidenum">
              <a:rPr lang="en-US" smtClean="0"/>
              <a:t>5</a:t>
            </a:fld>
            <a:endParaRPr lang="en-US" dirty="0"/>
          </a:p>
        </p:txBody>
      </p:sp>
      <p:sp>
        <p:nvSpPr>
          <p:cNvPr id="8" name="Date Placeholder 7">
            <a:extLst>
              <a:ext uri="{FF2B5EF4-FFF2-40B4-BE49-F238E27FC236}">
                <a16:creationId xmlns:a16="http://schemas.microsoft.com/office/drawing/2014/main" id="{464C6326-E51F-4842-A1AE-18F7634CB197}"/>
              </a:ext>
            </a:extLst>
          </p:cNvPr>
          <p:cNvSpPr>
            <a:spLocks noGrp="1"/>
          </p:cNvSpPr>
          <p:nvPr>
            <p:ph type="dt" sz="half" idx="10"/>
          </p:nvPr>
        </p:nvSpPr>
        <p:spPr/>
        <p:txBody>
          <a:bodyPr/>
          <a:lstStyle/>
          <a:p>
            <a:r>
              <a:rPr lang="en-US" dirty="0"/>
              <a:t>CS410 Week 1</a:t>
            </a:r>
          </a:p>
        </p:txBody>
      </p:sp>
    </p:spTree>
    <p:extLst>
      <p:ext uri="{BB962C8B-B14F-4D97-AF65-F5344CB8AC3E}">
        <p14:creationId xmlns:p14="http://schemas.microsoft.com/office/powerpoint/2010/main" val="35092934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870857"/>
          </a:xfrm>
        </p:spPr>
        <p:txBody>
          <a:bodyPr>
            <a:normAutofit fontScale="90000"/>
          </a:bodyPr>
          <a:lstStyle/>
          <a:p>
            <a:r>
              <a:rPr lang="en-US" sz="3100" dirty="0"/>
              <a:t>Professional Workforce Development I</a:t>
            </a:r>
            <a:br>
              <a:rPr lang="en-US" dirty="0"/>
            </a:br>
            <a:r>
              <a:rPr lang="en-US" sz="2000" dirty="0"/>
              <a:t>Key Expectations – Final CS410 Objectives</a:t>
            </a:r>
          </a:p>
        </p:txBody>
      </p:sp>
      <p:sp>
        <p:nvSpPr>
          <p:cNvPr id="3" name="Content Placeholder 2"/>
          <p:cNvSpPr>
            <a:spLocks noGrp="1"/>
          </p:cNvSpPr>
          <p:nvPr>
            <p:ph idx="1"/>
          </p:nvPr>
        </p:nvSpPr>
        <p:spPr>
          <a:xfrm>
            <a:off x="609599" y="1582907"/>
            <a:ext cx="6759074" cy="4823581"/>
          </a:xfrm>
        </p:spPr>
        <p:txBody>
          <a:bodyPr>
            <a:normAutofit/>
          </a:bodyPr>
          <a:lstStyle/>
          <a:p>
            <a:r>
              <a:rPr lang="en-US" sz="2400" dirty="0"/>
              <a:t>The collective efforts of each group/team will </a:t>
            </a:r>
            <a:r>
              <a:rPr lang="en-US" sz="2400" b="1" dirty="0"/>
              <a:t>produce and present</a:t>
            </a:r>
            <a:r>
              <a:rPr lang="en-US" sz="2400" dirty="0"/>
              <a:t> a clear and concise description of the problem to be resolved.</a:t>
            </a:r>
          </a:p>
          <a:p>
            <a:r>
              <a:rPr lang="en-US" sz="2400" dirty="0"/>
              <a:t>Project </a:t>
            </a:r>
            <a:r>
              <a:rPr lang="en-US" sz="2400" b="1" dirty="0"/>
              <a:t>teams</a:t>
            </a:r>
            <a:r>
              <a:rPr lang="en-US" sz="2400" dirty="0"/>
              <a:t> will develop a feasible and approved design concept that will be carried forward for detailed specification, design and deployment (prototyping) in CS 411.</a:t>
            </a:r>
          </a:p>
          <a:p>
            <a:endParaRPr lang="en-US" dirty="0"/>
          </a:p>
        </p:txBody>
      </p:sp>
      <p:sp>
        <p:nvSpPr>
          <p:cNvPr id="4" name="Slide Number Placeholder 3"/>
          <p:cNvSpPr>
            <a:spLocks noGrp="1"/>
          </p:cNvSpPr>
          <p:nvPr>
            <p:ph type="sldNum" sz="quarter" idx="12"/>
          </p:nvPr>
        </p:nvSpPr>
        <p:spPr/>
        <p:txBody>
          <a:bodyPr/>
          <a:lstStyle/>
          <a:p>
            <a:fld id="{319EE0C3-75DD-4F4E-A72F-868794C76BD4}" type="slidenum">
              <a:rPr lang="en-US" smtClean="0"/>
              <a:t>6</a:t>
            </a:fld>
            <a:endParaRPr lang="en-US" dirty="0"/>
          </a:p>
        </p:txBody>
      </p:sp>
      <p:pic>
        <p:nvPicPr>
          <p:cNvPr id="6" name="Picture 5">
            <a:extLst>
              <a:ext uri="{FF2B5EF4-FFF2-40B4-BE49-F238E27FC236}">
                <a16:creationId xmlns:a16="http://schemas.microsoft.com/office/drawing/2014/main" id="{47EACD9D-7390-4152-8E29-0CA7AE5042AC}"/>
              </a:ext>
            </a:extLst>
          </p:cNvPr>
          <p:cNvPicPr>
            <a:picLocks noChangeAspect="1"/>
          </p:cNvPicPr>
          <p:nvPr/>
        </p:nvPicPr>
        <p:blipFill rotWithShape="1">
          <a:blip r:embed="rId2">
            <a:extLst>
              <a:ext uri="{28A0092B-C50C-407E-A947-70E740481C1C}">
                <a14:useLocalDpi xmlns:a14="http://schemas.microsoft.com/office/drawing/2010/main" val="0"/>
              </a:ext>
            </a:extLst>
          </a:blip>
          <a:srcRect l="891" t="19288" r="-891" b="22673"/>
          <a:stretch/>
        </p:blipFill>
        <p:spPr>
          <a:xfrm>
            <a:off x="2539037" y="4746967"/>
            <a:ext cx="2958793" cy="1608009"/>
          </a:xfrm>
          <a:prstGeom prst="rect">
            <a:avLst/>
          </a:prstGeom>
          <a:ln>
            <a:solidFill>
              <a:srgbClr val="0070C0"/>
            </a:solidFill>
          </a:ln>
        </p:spPr>
      </p:pic>
      <p:sp>
        <p:nvSpPr>
          <p:cNvPr id="9" name="Date Placeholder 8">
            <a:extLst>
              <a:ext uri="{FF2B5EF4-FFF2-40B4-BE49-F238E27FC236}">
                <a16:creationId xmlns:a16="http://schemas.microsoft.com/office/drawing/2014/main" id="{4D3D3533-E6D5-49BC-8539-00C98B6F7193}"/>
              </a:ext>
            </a:extLst>
          </p:cNvPr>
          <p:cNvSpPr>
            <a:spLocks noGrp="1"/>
          </p:cNvSpPr>
          <p:nvPr>
            <p:ph type="dt" sz="half" idx="10"/>
          </p:nvPr>
        </p:nvSpPr>
        <p:spPr/>
        <p:txBody>
          <a:bodyPr/>
          <a:lstStyle/>
          <a:p>
            <a:r>
              <a:rPr lang="en-US" dirty="0"/>
              <a:t>CS410 Week 1</a:t>
            </a:r>
          </a:p>
        </p:txBody>
      </p:sp>
    </p:spTree>
    <p:extLst>
      <p:ext uri="{BB962C8B-B14F-4D97-AF65-F5344CB8AC3E}">
        <p14:creationId xmlns:p14="http://schemas.microsoft.com/office/powerpoint/2010/main" val="20558702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870857"/>
          </a:xfrm>
        </p:spPr>
        <p:txBody>
          <a:bodyPr>
            <a:normAutofit fontScale="90000"/>
          </a:bodyPr>
          <a:lstStyle/>
          <a:p>
            <a:r>
              <a:rPr lang="en-US" sz="3100" dirty="0"/>
              <a:t>Professional Workforce Development I</a:t>
            </a:r>
            <a:br>
              <a:rPr lang="en-US" dirty="0"/>
            </a:br>
            <a:r>
              <a:rPr lang="en-US" sz="2000" dirty="0"/>
              <a:t>Grading and Performance Assessment</a:t>
            </a:r>
          </a:p>
        </p:txBody>
      </p:sp>
      <p:sp>
        <p:nvSpPr>
          <p:cNvPr id="3" name="Content Placeholder 2"/>
          <p:cNvSpPr>
            <a:spLocks noGrp="1"/>
          </p:cNvSpPr>
          <p:nvPr>
            <p:ph idx="1"/>
          </p:nvPr>
        </p:nvSpPr>
        <p:spPr>
          <a:xfrm>
            <a:off x="609599" y="1645512"/>
            <a:ext cx="6759074" cy="4857448"/>
          </a:xfrm>
        </p:spPr>
        <p:txBody>
          <a:bodyPr>
            <a:normAutofit/>
          </a:bodyPr>
          <a:lstStyle/>
          <a:p>
            <a:pPr>
              <a:buFont typeface="Wingdings" panose="05000000000000000000" pitchFamily="2" charset="2"/>
              <a:buChar char="ü"/>
            </a:pPr>
            <a:r>
              <a:rPr lang="en-US" dirty="0"/>
              <a:t>No “Tests”</a:t>
            </a:r>
          </a:p>
          <a:p>
            <a:pPr>
              <a:buFont typeface="Wingdings" panose="05000000000000000000" pitchFamily="2" charset="2"/>
              <a:buChar char="ü"/>
            </a:pPr>
            <a:r>
              <a:rPr lang="en-US" dirty="0"/>
              <a:t>100% Performance-based (Individual and Group)</a:t>
            </a:r>
          </a:p>
          <a:p>
            <a:pPr>
              <a:buFont typeface="Wingdings" panose="05000000000000000000" pitchFamily="2" charset="2"/>
              <a:buChar char="ü"/>
            </a:pPr>
            <a:r>
              <a:rPr lang="en-US" dirty="0"/>
              <a:t>Results-oriented:</a:t>
            </a:r>
          </a:p>
          <a:p>
            <a:pPr lvl="1">
              <a:spcBef>
                <a:spcPts val="600"/>
              </a:spcBef>
              <a:buFont typeface="Arial" panose="020B0604020202020204" pitchFamily="34" charset="0"/>
              <a:buChar char="•"/>
            </a:pPr>
            <a:r>
              <a:rPr lang="en-US" b="1" dirty="0"/>
              <a:t>timely submission </a:t>
            </a:r>
            <a:r>
              <a:rPr lang="en-US" dirty="0"/>
              <a:t>of assignments (i.e. </a:t>
            </a:r>
            <a:r>
              <a:rPr lang="en-US" dirty="0">
                <a:solidFill>
                  <a:srgbClr val="FF0000"/>
                </a:solidFill>
              </a:rPr>
              <a:t>on-time delivery!</a:t>
            </a:r>
            <a:r>
              <a:rPr lang="en-US" dirty="0"/>
              <a:t>)</a:t>
            </a:r>
          </a:p>
          <a:p>
            <a:pPr lvl="1">
              <a:spcBef>
                <a:spcPts val="600"/>
              </a:spcBef>
              <a:buFont typeface="Arial" panose="020B0604020202020204" pitchFamily="34" charset="0"/>
              <a:buChar char="•"/>
            </a:pPr>
            <a:r>
              <a:rPr lang="en-US" b="1" dirty="0"/>
              <a:t>quality</a:t>
            </a:r>
            <a:r>
              <a:rPr lang="en-US" dirty="0"/>
              <a:t> of materials </a:t>
            </a:r>
          </a:p>
          <a:p>
            <a:pPr lvl="1">
              <a:spcBef>
                <a:spcPts val="600"/>
              </a:spcBef>
              <a:buFont typeface="Arial" panose="020B0604020202020204" pitchFamily="34" charset="0"/>
              <a:buChar char="•"/>
            </a:pPr>
            <a:r>
              <a:rPr lang="en-US" b="1" dirty="0"/>
              <a:t>quality</a:t>
            </a:r>
            <a:r>
              <a:rPr lang="en-US" dirty="0"/>
              <a:t> of presentation(s) </a:t>
            </a:r>
          </a:p>
          <a:p>
            <a:pPr lvl="1">
              <a:spcBef>
                <a:spcPts val="600"/>
              </a:spcBef>
              <a:buFont typeface="Arial" panose="020B0604020202020204" pitchFamily="34" charset="0"/>
              <a:buChar char="•"/>
            </a:pPr>
            <a:r>
              <a:rPr lang="en-US" dirty="0"/>
              <a:t>applicability, breadth, depth of information prepared and presented </a:t>
            </a:r>
          </a:p>
          <a:p>
            <a:pPr lvl="1">
              <a:spcBef>
                <a:spcPts val="600"/>
              </a:spcBef>
              <a:buFont typeface="Arial" panose="020B0604020202020204" pitchFamily="34" charset="0"/>
              <a:buChar char="•"/>
            </a:pPr>
            <a:r>
              <a:rPr lang="en-US" dirty="0"/>
              <a:t>comprehensive concept-through-design transition.</a:t>
            </a:r>
          </a:p>
          <a:p>
            <a:pPr>
              <a:buFont typeface="Wingdings" panose="05000000000000000000" pitchFamily="2" charset="2"/>
              <a:buChar char="ü"/>
            </a:pPr>
            <a:r>
              <a:rPr lang="en-US" dirty="0"/>
              <a:t>Grading based on weighted by inputs from external/industry review panel(s) </a:t>
            </a:r>
            <a:r>
              <a:rPr lang="en-US" dirty="0">
                <a:solidFill>
                  <a:srgbClr val="FF0000"/>
                </a:solidFill>
              </a:rPr>
              <a:t>and peer evaluations</a:t>
            </a:r>
          </a:p>
          <a:p>
            <a:pPr>
              <a:buFont typeface="Wingdings" panose="05000000000000000000" pitchFamily="2" charset="2"/>
              <a:buChar char="ü"/>
            </a:pPr>
            <a:r>
              <a:rPr lang="en-US" b="1" dirty="0"/>
              <a:t>Professionalism and </a:t>
            </a:r>
            <a:r>
              <a:rPr lang="en-US" b="1" u="sng" dirty="0"/>
              <a:t>contributory performance</a:t>
            </a:r>
            <a:r>
              <a:rPr lang="en-US" b="1" dirty="0"/>
              <a:t> are essential throughout</a:t>
            </a:r>
            <a:r>
              <a:rPr lang="en-US" dirty="0"/>
              <a:t>. </a:t>
            </a:r>
          </a:p>
          <a:p>
            <a:pPr marL="0" indent="0">
              <a:buNone/>
            </a:pPr>
            <a:r>
              <a:rPr lang="en-US" dirty="0">
                <a:solidFill>
                  <a:schemeClr val="accent5">
                    <a:lumMod val="75000"/>
                  </a:schemeClr>
                </a:solidFill>
                <a:hlinkClick r:id="rId2">
                  <a:extLst>
                    <a:ext uri="{A12FA001-AC4F-418D-AE19-62706E023703}">
                      <ahyp:hlinkClr xmlns:ahyp="http://schemas.microsoft.com/office/drawing/2018/hyperlinkcolor" val="tx"/>
                    </a:ext>
                  </a:extLst>
                </a:hlinkClick>
              </a:rPr>
              <a:t>Syllabus - Grading</a:t>
            </a:r>
            <a:endParaRPr lang="en-US" dirty="0">
              <a:solidFill>
                <a:schemeClr val="accent5">
                  <a:lumMod val="75000"/>
                </a:schemeClr>
              </a:solidFill>
            </a:endParaRPr>
          </a:p>
          <a:p>
            <a:pPr marL="0" indent="0">
              <a:buNone/>
            </a:pPr>
            <a:endParaRPr lang="en-US" dirty="0"/>
          </a:p>
        </p:txBody>
      </p:sp>
      <p:sp>
        <p:nvSpPr>
          <p:cNvPr id="4" name="Slide Number Placeholder 3"/>
          <p:cNvSpPr>
            <a:spLocks noGrp="1"/>
          </p:cNvSpPr>
          <p:nvPr>
            <p:ph type="sldNum" sz="quarter" idx="12"/>
          </p:nvPr>
        </p:nvSpPr>
        <p:spPr/>
        <p:txBody>
          <a:bodyPr/>
          <a:lstStyle/>
          <a:p>
            <a:fld id="{319EE0C3-75DD-4F4E-A72F-868794C76BD4}" type="slidenum">
              <a:rPr lang="en-US" smtClean="0"/>
              <a:t>7</a:t>
            </a:fld>
            <a:endParaRPr lang="en-US" dirty="0"/>
          </a:p>
        </p:txBody>
      </p:sp>
      <p:sp>
        <p:nvSpPr>
          <p:cNvPr id="8" name="Date Placeholder 7">
            <a:extLst>
              <a:ext uri="{FF2B5EF4-FFF2-40B4-BE49-F238E27FC236}">
                <a16:creationId xmlns:a16="http://schemas.microsoft.com/office/drawing/2014/main" id="{47134861-85E5-4848-B7EE-CBBB5ECAB5F9}"/>
              </a:ext>
            </a:extLst>
          </p:cNvPr>
          <p:cNvSpPr>
            <a:spLocks noGrp="1"/>
          </p:cNvSpPr>
          <p:nvPr>
            <p:ph type="dt" sz="half" idx="10"/>
          </p:nvPr>
        </p:nvSpPr>
        <p:spPr/>
        <p:txBody>
          <a:bodyPr/>
          <a:lstStyle/>
          <a:p>
            <a:r>
              <a:rPr lang="en-US" dirty="0"/>
              <a:t>CS410 Week 1</a:t>
            </a:r>
          </a:p>
        </p:txBody>
      </p:sp>
    </p:spTree>
    <p:extLst>
      <p:ext uri="{BB962C8B-B14F-4D97-AF65-F5344CB8AC3E}">
        <p14:creationId xmlns:p14="http://schemas.microsoft.com/office/powerpoint/2010/main" val="6889585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599" y="1661793"/>
            <a:ext cx="6759074" cy="4988778"/>
          </a:xfrm>
        </p:spPr>
        <p:txBody>
          <a:bodyPr>
            <a:normAutofit fontScale="92500" lnSpcReduction="10000"/>
          </a:bodyPr>
          <a:lstStyle/>
          <a:p>
            <a:pPr>
              <a:buFont typeface="+mj-lt"/>
              <a:buAutoNum type="arabicPeriod"/>
            </a:pPr>
            <a:r>
              <a:rPr lang="en-US" dirty="0"/>
              <a:t>Time Management – Get ahead early, review </a:t>
            </a:r>
            <a:r>
              <a:rPr lang="en-US" b="1" u="sng" dirty="0"/>
              <a:t>all</a:t>
            </a:r>
            <a:r>
              <a:rPr lang="en-US" dirty="0"/>
              <a:t> course material, requirements and assignments during Week 1.</a:t>
            </a:r>
          </a:p>
          <a:p>
            <a:pPr>
              <a:buFont typeface="+mj-lt"/>
              <a:buAutoNum type="arabicPeriod"/>
            </a:pPr>
            <a:r>
              <a:rPr lang="en-US" dirty="0"/>
              <a:t>Selecting a Societal Problem – Viable? Relevant? Something a team can accomplish</a:t>
            </a:r>
          </a:p>
          <a:p>
            <a:pPr>
              <a:buFont typeface="+mj-lt"/>
              <a:buAutoNum type="arabicPeriod"/>
            </a:pPr>
            <a:r>
              <a:rPr lang="en-US" dirty="0"/>
              <a:t>Group Dynamics – There will be situations win which you may not like each other but you NEED to respect each other and work together.</a:t>
            </a:r>
          </a:p>
          <a:p>
            <a:pPr lvl="1">
              <a:buFont typeface="Wingdings" panose="05000000000000000000" pitchFamily="2" charset="2"/>
              <a:buChar char="§"/>
            </a:pPr>
            <a:r>
              <a:rPr lang="en-US" sz="1800" dirty="0"/>
              <a:t>Suggested quick-read: </a:t>
            </a:r>
            <a:r>
              <a:rPr lang="en-US" sz="1800" dirty="0">
                <a:hlinkClick r:id="rId2"/>
              </a:rPr>
              <a:t>Top 10 Project Management Challenges</a:t>
            </a:r>
            <a:endParaRPr lang="en-US" dirty="0">
              <a:solidFill>
                <a:srgbClr val="FF0000"/>
              </a:solidFill>
            </a:endParaRPr>
          </a:p>
          <a:p>
            <a:pPr>
              <a:buFont typeface="+mj-lt"/>
              <a:buAutoNum type="arabicPeriod"/>
            </a:pPr>
            <a:r>
              <a:rPr lang="en-US" dirty="0"/>
              <a:t>Organizing Briefings – Flow, Consistency, Presentation Style, Accuracy, Complete and Comprehensive</a:t>
            </a:r>
          </a:p>
          <a:p>
            <a:pPr>
              <a:buFont typeface="+mj-lt"/>
              <a:buAutoNum type="arabicPeriod"/>
            </a:pPr>
            <a:r>
              <a:rPr lang="en-US" dirty="0"/>
              <a:t>Presenting to Professional Audiences – Demeanor, Speech Pattern, Appearance, Subject Knowledge</a:t>
            </a:r>
          </a:p>
          <a:p>
            <a:pPr>
              <a:buFont typeface="+mj-lt"/>
              <a:buAutoNum type="arabicPeriod"/>
            </a:pPr>
            <a:r>
              <a:rPr lang="en-US" dirty="0"/>
              <a:t>Handling Feedback – Compliments are easy to take. Criticism is difficult – but usually constructive (particularly in a Professional environment).</a:t>
            </a:r>
          </a:p>
          <a:p>
            <a:pPr>
              <a:buFont typeface="+mj-lt"/>
              <a:buAutoNum type="arabicPeriod"/>
            </a:pPr>
            <a:endParaRPr lang="en-US" dirty="0"/>
          </a:p>
          <a:p>
            <a:pPr>
              <a:buFont typeface="+mj-lt"/>
              <a:buAutoNum type="arabicPeriod"/>
            </a:pPr>
            <a:endParaRPr lang="en-US" dirty="0"/>
          </a:p>
        </p:txBody>
      </p:sp>
      <p:sp>
        <p:nvSpPr>
          <p:cNvPr id="2" name="Title 1"/>
          <p:cNvSpPr>
            <a:spLocks noGrp="1"/>
          </p:cNvSpPr>
          <p:nvPr>
            <p:ph type="title"/>
          </p:nvPr>
        </p:nvSpPr>
        <p:spPr>
          <a:xfrm>
            <a:off x="609599" y="609600"/>
            <a:ext cx="6347713" cy="870857"/>
          </a:xfrm>
        </p:spPr>
        <p:txBody>
          <a:bodyPr>
            <a:normAutofit fontScale="90000"/>
          </a:bodyPr>
          <a:lstStyle/>
          <a:p>
            <a:r>
              <a:rPr lang="en-US" sz="3100" dirty="0"/>
              <a:t>Challenges</a:t>
            </a:r>
            <a:br>
              <a:rPr lang="en-US" sz="3100" dirty="0"/>
            </a:br>
            <a:r>
              <a:rPr lang="en-US" sz="3100" dirty="0"/>
              <a:t>(and opportunities)</a:t>
            </a:r>
            <a:endParaRPr lang="en-US" sz="2000" dirty="0"/>
          </a:p>
        </p:txBody>
      </p:sp>
      <p:sp>
        <p:nvSpPr>
          <p:cNvPr id="4" name="Slide Number Placeholder 3"/>
          <p:cNvSpPr>
            <a:spLocks noGrp="1"/>
          </p:cNvSpPr>
          <p:nvPr>
            <p:ph type="sldNum" sz="quarter" idx="12"/>
          </p:nvPr>
        </p:nvSpPr>
        <p:spPr/>
        <p:txBody>
          <a:bodyPr/>
          <a:lstStyle/>
          <a:p>
            <a:fld id="{319EE0C3-75DD-4F4E-A72F-868794C76BD4}" type="slidenum">
              <a:rPr lang="en-US" smtClean="0"/>
              <a:t>8</a:t>
            </a:fld>
            <a:endParaRPr lang="en-US" dirty="0"/>
          </a:p>
        </p:txBody>
      </p:sp>
      <p:sp>
        <p:nvSpPr>
          <p:cNvPr id="8" name="Date Placeholder 7">
            <a:extLst>
              <a:ext uri="{FF2B5EF4-FFF2-40B4-BE49-F238E27FC236}">
                <a16:creationId xmlns:a16="http://schemas.microsoft.com/office/drawing/2014/main" id="{10A1CA2C-7CE5-4CBE-83C6-25D1C8C4E06C}"/>
              </a:ext>
            </a:extLst>
          </p:cNvPr>
          <p:cNvSpPr>
            <a:spLocks noGrp="1"/>
          </p:cNvSpPr>
          <p:nvPr>
            <p:ph type="dt" sz="half" idx="10"/>
          </p:nvPr>
        </p:nvSpPr>
        <p:spPr/>
        <p:txBody>
          <a:bodyPr/>
          <a:lstStyle/>
          <a:p>
            <a:r>
              <a:rPr lang="en-US" dirty="0"/>
              <a:t>CS410 Week 1</a:t>
            </a:r>
          </a:p>
        </p:txBody>
      </p:sp>
    </p:spTree>
    <p:extLst>
      <p:ext uri="{BB962C8B-B14F-4D97-AF65-F5344CB8AC3E}">
        <p14:creationId xmlns:p14="http://schemas.microsoft.com/office/powerpoint/2010/main" val="29420320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599" y="1633218"/>
            <a:ext cx="6759074" cy="4988778"/>
          </a:xfrm>
        </p:spPr>
        <p:txBody>
          <a:bodyPr>
            <a:normAutofit/>
          </a:bodyPr>
          <a:lstStyle/>
          <a:p>
            <a:pPr>
              <a:buFont typeface="+mj-lt"/>
              <a:buAutoNum type="arabicPeriod"/>
            </a:pPr>
            <a:r>
              <a:rPr lang="en-US" sz="1600" b="1" dirty="0"/>
              <a:t>Recitation – live and via web</a:t>
            </a:r>
          </a:p>
          <a:p>
            <a:pPr lvl="1">
              <a:buFont typeface="Arial" panose="020B0604020202020204" pitchFamily="34" charset="0"/>
              <a:buChar char="•"/>
            </a:pPr>
            <a:r>
              <a:rPr lang="en-US" dirty="0"/>
              <a:t>Recorded and accessible online for review</a:t>
            </a:r>
          </a:p>
          <a:p>
            <a:pPr lvl="1">
              <a:buFont typeface="Arial" panose="020B0604020202020204" pitchFamily="34" charset="0"/>
              <a:buChar char="•"/>
            </a:pPr>
            <a:r>
              <a:rPr lang="en-US" dirty="0"/>
              <a:t>Attendance during recitation period and/or review of recorded sessions is essential for success in this course</a:t>
            </a:r>
          </a:p>
          <a:p>
            <a:pPr>
              <a:buFont typeface="+mj-lt"/>
              <a:buAutoNum type="arabicPeriod"/>
            </a:pPr>
            <a:r>
              <a:rPr lang="en-US" sz="1600" b="1" dirty="0"/>
              <a:t>Syllabus, Modules, Recitation Notes, other info</a:t>
            </a:r>
          </a:p>
          <a:p>
            <a:pPr lvl="1">
              <a:buFont typeface="Arial" panose="020B0604020202020204" pitchFamily="34" charset="0"/>
              <a:buChar char="•"/>
            </a:pPr>
            <a:r>
              <a:rPr lang="en-US" dirty="0"/>
              <a:t>Provide guidance, establish sequence of activities, identify deliverables, provide general information</a:t>
            </a:r>
          </a:p>
          <a:p>
            <a:pPr lvl="1">
              <a:buFont typeface="Arial" panose="020B0604020202020204" pitchFamily="34" charset="0"/>
              <a:buChar char="•"/>
            </a:pPr>
            <a:r>
              <a:rPr lang="en-US" dirty="0"/>
              <a:t>Recitation Notes provide additional information, guidance, examples, etc. These are presented during Recitation and  published weekly </a:t>
            </a:r>
          </a:p>
          <a:p>
            <a:pPr lvl="1">
              <a:buFont typeface="Arial" panose="020B0604020202020204" pitchFamily="34" charset="0"/>
              <a:buChar char="•"/>
            </a:pPr>
            <a:r>
              <a:rPr lang="en-US" dirty="0"/>
              <a:t>Additional Reading/Reference material is provided either via link or electronic copy in</a:t>
            </a:r>
          </a:p>
          <a:p>
            <a:pPr>
              <a:buFont typeface="+mj-lt"/>
              <a:buAutoNum type="arabicPeriod"/>
            </a:pPr>
            <a:r>
              <a:rPr lang="en-US" sz="1600" b="1" dirty="0"/>
              <a:t>Team/Instructor Meetings</a:t>
            </a:r>
          </a:p>
          <a:p>
            <a:pPr lvl="1">
              <a:buFont typeface="Arial" panose="020B0604020202020204" pitchFamily="34" charset="0"/>
              <a:buChar char="•"/>
            </a:pPr>
            <a:r>
              <a:rPr lang="en-US" dirty="0"/>
              <a:t>Project Teams will meet via Zoom with the Instructor on a regular basis at times to be coordinated.</a:t>
            </a:r>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a:buFont typeface="+mj-lt"/>
              <a:buAutoNum type="arabicPeriod"/>
            </a:pPr>
            <a:endParaRPr lang="en-US" dirty="0"/>
          </a:p>
          <a:p>
            <a:pPr>
              <a:buFont typeface="+mj-lt"/>
              <a:buAutoNum type="arabicPeriod"/>
            </a:pPr>
            <a:endParaRPr lang="en-US" dirty="0"/>
          </a:p>
        </p:txBody>
      </p:sp>
      <p:sp>
        <p:nvSpPr>
          <p:cNvPr id="2" name="Title 1"/>
          <p:cNvSpPr>
            <a:spLocks noGrp="1"/>
          </p:cNvSpPr>
          <p:nvPr>
            <p:ph type="title"/>
          </p:nvPr>
        </p:nvSpPr>
        <p:spPr>
          <a:xfrm>
            <a:off x="609599" y="609600"/>
            <a:ext cx="6347713" cy="870857"/>
          </a:xfrm>
        </p:spPr>
        <p:txBody>
          <a:bodyPr>
            <a:normAutofit fontScale="90000"/>
          </a:bodyPr>
          <a:lstStyle/>
          <a:p>
            <a:r>
              <a:rPr lang="en-US" sz="3100" dirty="0"/>
              <a:t>How This Course is Conducted </a:t>
            </a:r>
            <a:br>
              <a:rPr lang="en-US" sz="3100" dirty="0"/>
            </a:br>
            <a:r>
              <a:rPr lang="en-US" sz="3100" dirty="0"/>
              <a:t>(and other stuff...)</a:t>
            </a:r>
            <a:endParaRPr lang="en-US" sz="2000" dirty="0"/>
          </a:p>
        </p:txBody>
      </p:sp>
      <p:sp>
        <p:nvSpPr>
          <p:cNvPr id="4" name="Slide Number Placeholder 3"/>
          <p:cNvSpPr>
            <a:spLocks noGrp="1"/>
          </p:cNvSpPr>
          <p:nvPr>
            <p:ph type="sldNum" sz="quarter" idx="12"/>
          </p:nvPr>
        </p:nvSpPr>
        <p:spPr/>
        <p:txBody>
          <a:bodyPr/>
          <a:lstStyle/>
          <a:p>
            <a:fld id="{319EE0C3-75DD-4F4E-A72F-868794C76BD4}" type="slidenum">
              <a:rPr lang="en-US" smtClean="0"/>
              <a:t>9</a:t>
            </a:fld>
            <a:endParaRPr lang="en-US" dirty="0"/>
          </a:p>
        </p:txBody>
      </p:sp>
      <p:sp>
        <p:nvSpPr>
          <p:cNvPr id="8" name="Date Placeholder 7">
            <a:extLst>
              <a:ext uri="{FF2B5EF4-FFF2-40B4-BE49-F238E27FC236}">
                <a16:creationId xmlns:a16="http://schemas.microsoft.com/office/drawing/2014/main" id="{6BD0F6AA-6DDB-48C9-B837-0EB56962E156}"/>
              </a:ext>
            </a:extLst>
          </p:cNvPr>
          <p:cNvSpPr>
            <a:spLocks noGrp="1"/>
          </p:cNvSpPr>
          <p:nvPr>
            <p:ph type="dt" sz="half" idx="10"/>
          </p:nvPr>
        </p:nvSpPr>
        <p:spPr/>
        <p:txBody>
          <a:bodyPr/>
          <a:lstStyle/>
          <a:p>
            <a:r>
              <a:rPr lang="en-US" dirty="0"/>
              <a:t>CS410 Week 1</a:t>
            </a:r>
          </a:p>
        </p:txBody>
      </p:sp>
    </p:spTree>
    <p:extLst>
      <p:ext uri="{BB962C8B-B14F-4D97-AF65-F5344CB8AC3E}">
        <p14:creationId xmlns:p14="http://schemas.microsoft.com/office/powerpoint/2010/main" val="875798861"/>
      </p:ext>
    </p:extLst>
  </p:cSld>
  <p:clrMapOvr>
    <a:masterClrMapping/>
  </p:clrMapOvr>
</p:sld>
</file>

<file path=ppt/theme/theme1.xml><?xml version="1.0" encoding="utf-8"?>
<a:theme xmlns:a="http://schemas.openxmlformats.org/drawingml/2006/main" name="Facet">
  <a:themeElements>
    <a:clrScheme name="Custom 2">
      <a:dk1>
        <a:sysClr val="windowText" lastClr="000000"/>
      </a:dk1>
      <a:lt1>
        <a:sysClr val="window" lastClr="FFFFFF"/>
      </a:lt1>
      <a:dk2>
        <a:srgbClr val="242852"/>
      </a:dk2>
      <a:lt2>
        <a:srgbClr val="297FD5"/>
      </a:lt2>
      <a:accent1>
        <a:srgbClr val="1E5F9F"/>
      </a:accent1>
      <a:accent2>
        <a:srgbClr val="297FD5"/>
      </a:accent2>
      <a:accent3>
        <a:srgbClr val="297FD5"/>
      </a:accent3>
      <a:accent4>
        <a:srgbClr val="7F8FA9"/>
      </a:accent4>
      <a:accent5>
        <a:srgbClr val="5C9FE0"/>
      </a:accent5>
      <a:accent6>
        <a:srgbClr val="A5A5A5"/>
      </a:accent6>
      <a:hlink>
        <a:srgbClr val="9454C3"/>
      </a:hlink>
      <a:folHlink>
        <a:srgbClr val="3EBBF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7917</TotalTime>
  <Words>2857</Words>
  <Application>Microsoft Office PowerPoint</Application>
  <PresentationFormat>On-screen Show (4:3)</PresentationFormat>
  <Paragraphs>307</Paragraphs>
  <Slides>23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Arial</vt:lpstr>
      <vt:lpstr>Calibri</vt:lpstr>
      <vt:lpstr>futura-pt</vt:lpstr>
      <vt:lpstr>Times New Roman</vt:lpstr>
      <vt:lpstr>Trebuchet MS</vt:lpstr>
      <vt:lpstr>Wingdings</vt:lpstr>
      <vt:lpstr>Wingdings 3</vt:lpstr>
      <vt:lpstr>Facet</vt:lpstr>
      <vt:lpstr>CS 410 Professional Workforce Development I Week 1</vt:lpstr>
      <vt:lpstr>Professional Workforce Development I Course Overview</vt:lpstr>
      <vt:lpstr>Professional Workforce Development I Course Overview</vt:lpstr>
      <vt:lpstr>Professional Workforce Development I Key Expectations – Individual and Team Performance</vt:lpstr>
      <vt:lpstr>Professional Workforce Development I Key Expectations – Project Concepts and Design </vt:lpstr>
      <vt:lpstr>Professional Workforce Development I Key Expectations – Final CS410 Objectives</vt:lpstr>
      <vt:lpstr>Professional Workforce Development I Grading and Performance Assessment</vt:lpstr>
      <vt:lpstr>Challenges (and opportunities)</vt:lpstr>
      <vt:lpstr>How This Course is Conducted  (and other stuff...)</vt:lpstr>
      <vt:lpstr>Course Timeline and Key Events</vt:lpstr>
      <vt:lpstr>Course Timeline and Key Events</vt:lpstr>
      <vt:lpstr>Course Timeline and Key Events</vt:lpstr>
      <vt:lpstr>Some CS 410 History Two Decades of Innovation… </vt:lpstr>
      <vt:lpstr>Computer Productivity Initiative:  Past, Present, and Future   </vt:lpstr>
      <vt:lpstr>Current Perspectives (25 Years Later):  17 Skills All Programmers Need to Have (2022 List):   </vt:lpstr>
      <vt:lpstr>As You Take on the Challenges of this Course - Consider this…</vt:lpstr>
      <vt:lpstr>Week 1 Assignments </vt:lpstr>
      <vt:lpstr>Societal Problem Ideas - Criteria </vt:lpstr>
      <vt:lpstr>Societal Problem Ideas  Spring 2019 Example</vt:lpstr>
      <vt:lpstr>On-time Delivery (OTD) A Critical Component of Sound Business Performance</vt:lpstr>
      <vt:lpstr>Upcoming Assignments (Week 2)</vt:lpstr>
      <vt:lpstr>Week 2 Assignments </vt:lpstr>
      <vt:lpstr>Week 2 Assignments</vt:lpstr>
    </vt:vector>
  </TitlesOfParts>
  <Company>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ODUCS Strategic Planning</dc:title>
  <dc:creator>Brunelle</dc:creator>
  <cp:lastModifiedBy>Brunelle, James A.</cp:lastModifiedBy>
  <cp:revision>250</cp:revision>
  <cp:lastPrinted>2019-08-27T22:09:51Z</cp:lastPrinted>
  <dcterms:created xsi:type="dcterms:W3CDTF">2019-01-03T17:30:02Z</dcterms:created>
  <dcterms:modified xsi:type="dcterms:W3CDTF">2022-08-19T11:18:34Z</dcterms:modified>
</cp:coreProperties>
</file>